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84" r:id="rId3"/>
  </p:sldMasterIdLst>
  <p:notesMasterIdLst>
    <p:notesMasterId r:id="rId72"/>
  </p:notesMasterIdLst>
  <p:sldIdLst>
    <p:sldId id="257" r:id="rId4"/>
    <p:sldId id="258" r:id="rId5"/>
    <p:sldId id="260" r:id="rId6"/>
    <p:sldId id="386" r:id="rId7"/>
    <p:sldId id="387" r:id="rId8"/>
    <p:sldId id="388" r:id="rId9"/>
    <p:sldId id="389" r:id="rId10"/>
    <p:sldId id="390" r:id="rId11"/>
    <p:sldId id="392" r:id="rId12"/>
    <p:sldId id="395" r:id="rId13"/>
    <p:sldId id="393" r:id="rId14"/>
    <p:sldId id="394" r:id="rId15"/>
    <p:sldId id="450"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1" r:id="rId31"/>
    <p:sldId id="412" r:id="rId32"/>
    <p:sldId id="413" r:id="rId33"/>
    <p:sldId id="342"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6" r:id="rId47"/>
    <p:sldId id="427" r:id="rId48"/>
    <p:sldId id="428" r:id="rId49"/>
    <p:sldId id="429" r:id="rId50"/>
    <p:sldId id="430" r:id="rId51"/>
    <p:sldId id="431" r:id="rId52"/>
    <p:sldId id="432" r:id="rId53"/>
    <p:sldId id="433" r:id="rId54"/>
    <p:sldId id="434" r:id="rId55"/>
    <p:sldId id="435" r:id="rId56"/>
    <p:sldId id="436" r:id="rId57"/>
    <p:sldId id="437" r:id="rId58"/>
    <p:sldId id="438" r:id="rId59"/>
    <p:sldId id="439" r:id="rId60"/>
    <p:sldId id="440" r:id="rId61"/>
    <p:sldId id="441" r:id="rId62"/>
    <p:sldId id="442" r:id="rId63"/>
    <p:sldId id="443" r:id="rId64"/>
    <p:sldId id="444" r:id="rId65"/>
    <p:sldId id="445" r:id="rId66"/>
    <p:sldId id="446" r:id="rId67"/>
    <p:sldId id="447" r:id="rId68"/>
    <p:sldId id="448" r:id="rId69"/>
    <p:sldId id="449" r:id="rId70"/>
    <p:sldId id="259" r:id="rId7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0000"/>
    <a:srgbClr val="DC241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89227" autoAdjust="0"/>
  </p:normalViewPr>
  <p:slideViewPr>
    <p:cSldViewPr>
      <p:cViewPr>
        <p:scale>
          <a:sx n="80" d="100"/>
          <a:sy n="80" d="100"/>
        </p:scale>
        <p:origin x="-2436" y="-4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8F058E-0EEC-40ED-B7DA-8567427A1A48}" type="datetimeFigureOut">
              <a:rPr lang="zh-CN" altLang="en-US" smtClean="0"/>
              <a:pPr/>
              <a:t>2016-6-1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D1003E-5AC0-4C67-9807-2BB11D7D683D}" type="slidenum">
              <a:rPr lang="zh-CN" altLang="en-US" smtClean="0"/>
              <a:pPr/>
              <a:t>‹#›</a:t>
            </a:fld>
            <a:endParaRPr lang="zh-CN" altLang="en-US"/>
          </a:p>
        </p:txBody>
      </p:sp>
    </p:spTree>
    <p:extLst>
      <p:ext uri="{BB962C8B-B14F-4D97-AF65-F5344CB8AC3E}">
        <p14:creationId xmlns:p14="http://schemas.microsoft.com/office/powerpoint/2010/main" val="405398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aidu.com/s?wd=%E5%87%AF%E6%92%92%E5%AF%86%E7%A0%81&amp;tn=44039180_cpr&amp;fenlei=mv6quAkxTZn0IZRqIHckPjm4nH00T1d9PhDsryRzmH-bPHfdujw-0ZwV5Hcvrjm3rH6sPfKWUMw85HfYnjn4nH6sgvPsT6KdThsqpZwYTjCEQLGCpyw9Uz4Bmy-bIi4WUvYETgN-TLwGUv3EnHfkrjb3PWbY"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gn="r" eaLnBrk="1" hangingPunct="1">
              <a:lnSpc>
                <a:spcPct val="100000"/>
              </a:lnSpc>
              <a:spcBef>
                <a:spcPct val="0"/>
              </a:spcBef>
              <a:buFontTx/>
              <a:buNone/>
            </a:pPr>
            <a:fld id="{0EDE0FAD-288F-4784-B606-3E23815736A6}" type="slidenum">
              <a:rPr lang="en-US" altLang="zh-CN" sz="1200">
                <a:ea typeface="宋体" charset="-122"/>
              </a:rPr>
              <a:pPr algn="r" eaLnBrk="1" hangingPunct="1">
                <a:lnSpc>
                  <a:spcPct val="100000"/>
                </a:lnSpc>
                <a:spcBef>
                  <a:spcPct val="0"/>
                </a:spcBef>
                <a:buFontTx/>
                <a:buNone/>
              </a:pPr>
              <a:t>31</a:t>
            </a:fld>
            <a:endParaRPr lang="en-US" altLang="zh-CN" sz="1200">
              <a:ea typeface="宋体" charset="-122"/>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307499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二字母词</a:t>
            </a:r>
            <a:r>
              <a:rPr lang="en-US" altLang="zh-CN" dirty="0" err="1" smtClean="0"/>
              <a:t>eo</a:t>
            </a:r>
            <a:r>
              <a:rPr lang="zh-CN" altLang="en-US" dirty="0" smtClean="0"/>
              <a:t>常见的可能是</a:t>
            </a:r>
            <a:r>
              <a:rPr lang="en-US" altLang="zh-CN" dirty="0" smtClean="0"/>
              <a:t>IS</a:t>
            </a:r>
            <a:r>
              <a:rPr lang="zh-CN" altLang="en-US" dirty="0" smtClean="0"/>
              <a:t>、</a:t>
            </a:r>
            <a:r>
              <a:rPr lang="en-US" altLang="zh-CN" dirty="0" smtClean="0"/>
              <a:t>IN</a:t>
            </a:r>
            <a:r>
              <a:rPr lang="zh-CN" altLang="en-US" dirty="0" smtClean="0"/>
              <a:t>、</a:t>
            </a:r>
            <a:r>
              <a:rPr lang="en-US" altLang="zh-CN" dirty="0" smtClean="0"/>
              <a:t>ON</a:t>
            </a:r>
            <a:r>
              <a:rPr lang="zh-CN" altLang="en-US" dirty="0" smtClean="0"/>
              <a:t>、</a:t>
            </a:r>
            <a:r>
              <a:rPr lang="en-US" altLang="zh-CN" dirty="0" smtClean="0"/>
              <a:t>AS</a:t>
            </a:r>
            <a:r>
              <a:rPr lang="zh-CN" altLang="en-US" dirty="0" smtClean="0"/>
              <a:t>、</a:t>
            </a:r>
            <a:r>
              <a:rPr lang="en-US" altLang="zh-CN" dirty="0" smtClean="0"/>
              <a:t>AT</a:t>
            </a:r>
            <a:r>
              <a:rPr lang="zh-CN" altLang="en-US" dirty="0" smtClean="0"/>
              <a:t>、</a:t>
            </a:r>
            <a:r>
              <a:rPr lang="en-US" altLang="zh-CN" dirty="0" smtClean="0"/>
              <a:t>UP</a:t>
            </a:r>
            <a:r>
              <a:rPr lang="zh-CN" altLang="en-US" dirty="0" smtClean="0"/>
              <a:t>等，</a:t>
            </a:r>
            <a:br>
              <a:rPr lang="zh-CN" altLang="en-US" dirty="0" smtClean="0"/>
            </a:br>
            <a:r>
              <a:rPr lang="en-US" altLang="zh-CN" dirty="0" err="1" smtClean="0"/>
              <a:t>pdeo</a:t>
            </a:r>
            <a:r>
              <a:rPr lang="zh-CN" altLang="en-US" dirty="0" smtClean="0"/>
              <a:t>作为句首词、以及</a:t>
            </a:r>
            <a:r>
              <a:rPr lang="en-US" altLang="zh-CN" dirty="0" err="1" smtClean="0"/>
              <a:t>pda</a:t>
            </a:r>
            <a:r>
              <a:rPr lang="zh-CN" altLang="en-US" dirty="0" smtClean="0"/>
              <a:t>作为常见的三字母词</a:t>
            </a:r>
            <a:r>
              <a:rPr lang="en-US" altLang="zh-CN" dirty="0" smtClean="0"/>
              <a:t>THE</a:t>
            </a:r>
            <a:r>
              <a:rPr lang="zh-CN" altLang="en-US" dirty="0" smtClean="0"/>
              <a:t>的可能性较大，因此猜</a:t>
            </a:r>
            <a:br>
              <a:rPr lang="zh-CN" altLang="en-US" dirty="0" smtClean="0"/>
            </a:br>
            <a:r>
              <a:rPr lang="en-US" altLang="zh-CN" dirty="0" err="1" smtClean="0"/>
              <a:t>pd</a:t>
            </a:r>
            <a:r>
              <a:rPr lang="en-US" altLang="zh-CN" dirty="0" smtClean="0"/>
              <a:t>=TH</a:t>
            </a:r>
            <a:br>
              <a:rPr lang="en-US" altLang="zh-CN" dirty="0" smtClean="0"/>
            </a:br>
            <a:r>
              <a:rPr lang="en-US" altLang="zh-CN" dirty="0" err="1" smtClean="0"/>
              <a:t>eo</a:t>
            </a:r>
            <a:r>
              <a:rPr lang="en-US" altLang="zh-CN" dirty="0" smtClean="0"/>
              <a:t>=IS</a:t>
            </a:r>
            <a:br>
              <a:rPr lang="en-US" altLang="zh-CN" dirty="0" smtClean="0"/>
            </a:br>
            <a:r>
              <a:rPr lang="en-US" altLang="zh-CN" dirty="0" smtClean="0"/>
              <a:t>a=E</a:t>
            </a:r>
            <a:br>
              <a:rPr lang="en-US" altLang="zh-CN" dirty="0" smtClean="0"/>
            </a:br>
            <a:r>
              <a:rPr lang="en-US" altLang="zh-CN" dirty="0" smtClean="0"/>
              <a:t>THIS IS </a:t>
            </a:r>
            <a:r>
              <a:rPr lang="en-US" altLang="zh-CN" dirty="0" err="1" smtClean="0"/>
              <a:t>THa</a:t>
            </a:r>
            <a:r>
              <a:rPr lang="en-US" altLang="zh-CN" dirty="0" smtClean="0"/>
              <a:t> </a:t>
            </a:r>
            <a:r>
              <a:rPr lang="en-US" altLang="zh-CN" dirty="0" err="1" smtClean="0"/>
              <a:t>yknnayp</a:t>
            </a:r>
            <a:r>
              <a:rPr lang="en-US" altLang="zh-CN" dirty="0" smtClean="0"/>
              <a:t> </a:t>
            </a:r>
            <a:r>
              <a:rPr lang="en-US" altLang="zh-CN" dirty="0" err="1" smtClean="0"/>
              <a:t>wjsan</a:t>
            </a:r>
            <a:r>
              <a:rPr lang="en-US" altLang="zh-CN" dirty="0" smtClean="0"/>
              <a:t/>
            </a:r>
            <a:br>
              <a:rPr lang="en-US" altLang="zh-CN" dirty="0" smtClean="0"/>
            </a:br>
            <a:r>
              <a:rPr lang="en-US" altLang="zh-CN" dirty="0" smtClean="0"/>
              <a:t/>
            </a:r>
            <a:br>
              <a:rPr lang="en-US" altLang="zh-CN" dirty="0" smtClean="0"/>
            </a:br>
            <a:r>
              <a:rPr lang="en-US" altLang="zh-CN" dirty="0" err="1" smtClean="0"/>
              <a:t>nn</a:t>
            </a:r>
            <a:r>
              <a:rPr lang="en-US" altLang="zh-CN" dirty="0" smtClean="0"/>
              <a:t>=BB</a:t>
            </a:r>
            <a:r>
              <a:rPr lang="zh-CN" altLang="en-US" dirty="0" smtClean="0"/>
              <a:t>、</a:t>
            </a:r>
            <a:r>
              <a:rPr lang="en-US" altLang="zh-CN" dirty="0" smtClean="0"/>
              <a:t>CC</a:t>
            </a:r>
            <a:r>
              <a:rPr lang="zh-CN" altLang="en-US" dirty="0" smtClean="0"/>
              <a:t>、</a:t>
            </a:r>
            <a:r>
              <a:rPr lang="en-US" altLang="zh-CN" dirty="0" smtClean="0"/>
              <a:t>FF</a:t>
            </a:r>
            <a:r>
              <a:rPr lang="zh-CN" altLang="en-US" dirty="0" smtClean="0"/>
              <a:t>、</a:t>
            </a:r>
            <a:r>
              <a:rPr lang="en-US" altLang="zh-CN" dirty="0" smtClean="0"/>
              <a:t>GG</a:t>
            </a:r>
            <a:r>
              <a:rPr lang="zh-CN" altLang="en-US" dirty="0" smtClean="0"/>
              <a:t>、</a:t>
            </a:r>
            <a:r>
              <a:rPr lang="en-US" altLang="zh-CN" dirty="0" smtClean="0"/>
              <a:t>LL</a:t>
            </a:r>
            <a:r>
              <a:rPr lang="zh-CN" altLang="en-US" dirty="0" smtClean="0"/>
              <a:t>、</a:t>
            </a:r>
            <a:r>
              <a:rPr lang="en-US" altLang="zh-CN" dirty="0" smtClean="0"/>
              <a:t>PP</a:t>
            </a:r>
            <a:r>
              <a:rPr lang="zh-CN" altLang="en-US" dirty="0" smtClean="0"/>
              <a:t>、</a:t>
            </a:r>
            <a:r>
              <a:rPr lang="en-US" altLang="zh-CN" dirty="0" smtClean="0"/>
              <a:t>RR</a:t>
            </a:r>
            <a:br>
              <a:rPr lang="en-US" altLang="zh-CN" dirty="0" smtClean="0"/>
            </a:br>
            <a:r>
              <a:rPr lang="en-US" altLang="zh-CN" dirty="0" smtClean="0"/>
              <a:t>E</a:t>
            </a:r>
            <a:r>
              <a:rPr lang="zh-CN" altLang="en-US" dirty="0" smtClean="0"/>
              <a:t>和</a:t>
            </a:r>
            <a:r>
              <a:rPr lang="en-US" altLang="zh-CN" dirty="0" smtClean="0"/>
              <a:t>S</a:t>
            </a:r>
            <a:r>
              <a:rPr lang="zh-CN" altLang="en-US" dirty="0" smtClean="0"/>
              <a:t>已由</a:t>
            </a:r>
            <a:r>
              <a:rPr lang="en-US" altLang="zh-CN" dirty="0" smtClean="0"/>
              <a:t>a</a:t>
            </a:r>
            <a:r>
              <a:rPr lang="zh-CN" altLang="en-US" dirty="0" smtClean="0"/>
              <a:t>和</a:t>
            </a:r>
            <a:r>
              <a:rPr lang="en-US" altLang="zh-CN" dirty="0" smtClean="0"/>
              <a:t>o</a:t>
            </a:r>
            <a:r>
              <a:rPr lang="zh-CN" altLang="en-US" dirty="0" smtClean="0"/>
              <a:t>表示故排除</a:t>
            </a:r>
            <a:r>
              <a:rPr lang="en-US" altLang="zh-CN" dirty="0" err="1" smtClean="0"/>
              <a:t>nn</a:t>
            </a:r>
            <a:r>
              <a:rPr lang="en-US" altLang="zh-CN" dirty="0" smtClean="0"/>
              <a:t>=EE</a:t>
            </a:r>
            <a:r>
              <a:rPr lang="zh-CN" altLang="en-US" dirty="0" smtClean="0"/>
              <a:t>和</a:t>
            </a:r>
            <a:r>
              <a:rPr lang="en-US" altLang="zh-CN" dirty="0" err="1" smtClean="0"/>
              <a:t>nn</a:t>
            </a:r>
            <a:r>
              <a:rPr lang="en-US" altLang="zh-CN" dirty="0" smtClean="0"/>
              <a:t>=SS</a:t>
            </a:r>
            <a:br>
              <a:rPr lang="en-US" altLang="zh-CN" dirty="0" smtClean="0"/>
            </a:br>
            <a:r>
              <a:rPr lang="zh-CN" altLang="en-US" dirty="0" smtClean="0"/>
              <a:t>无</a:t>
            </a:r>
            <a:r>
              <a:rPr lang="en-US" altLang="zh-CN" dirty="0" smtClean="0"/>
              <a:t>OOE</a:t>
            </a:r>
            <a:r>
              <a:rPr lang="zh-CN" altLang="en-US" dirty="0" smtClean="0"/>
              <a:t>组合排除</a:t>
            </a:r>
            <a:r>
              <a:rPr lang="en-US" altLang="zh-CN" dirty="0" smtClean="0"/>
              <a:t>OO</a:t>
            </a:r>
            <a:br>
              <a:rPr lang="en-US" altLang="zh-CN" dirty="0" smtClean="0"/>
            </a:br>
            <a:r>
              <a:rPr lang="zh-CN" altLang="en-US" dirty="0" smtClean="0"/>
              <a:t>无结尾为</a:t>
            </a:r>
            <a:r>
              <a:rPr lang="en-US" altLang="zh-CN" dirty="0" smtClean="0"/>
              <a:t>Z</a:t>
            </a:r>
            <a:r>
              <a:rPr lang="zh-CN" altLang="en-US" dirty="0" smtClean="0"/>
              <a:t>的词排除</a:t>
            </a:r>
            <a:r>
              <a:rPr lang="en-US" altLang="zh-CN" dirty="0" smtClean="0"/>
              <a:t>ZZ</a:t>
            </a:r>
            <a:br>
              <a:rPr lang="en-US" altLang="zh-CN" dirty="0" smtClean="0"/>
            </a:br>
            <a:r>
              <a:rPr lang="zh-CN" altLang="en-US" dirty="0" smtClean="0"/>
              <a:t>排除其它少见的叠字母组合</a:t>
            </a:r>
            <a:br>
              <a:rPr lang="zh-CN" altLang="en-US" dirty="0" smtClean="0"/>
            </a:br>
            <a:r>
              <a:rPr lang="zh-CN" altLang="en-US" dirty="0" smtClean="0"/>
              <a:t/>
            </a:r>
            <a:br>
              <a:rPr lang="zh-CN" altLang="en-US" dirty="0" smtClean="0"/>
            </a:br>
            <a:r>
              <a:rPr lang="en-US" altLang="zh-CN" dirty="0" smtClean="0"/>
              <a:t>THIS IS THE </a:t>
            </a:r>
            <a:r>
              <a:rPr lang="en-US" altLang="zh-CN" dirty="0" err="1" smtClean="0"/>
              <a:t>ykBBEyp</a:t>
            </a:r>
            <a:r>
              <a:rPr lang="en-US" altLang="zh-CN" dirty="0" smtClean="0"/>
              <a:t> </a:t>
            </a:r>
            <a:r>
              <a:rPr lang="en-US" altLang="zh-CN" dirty="0" err="1" smtClean="0"/>
              <a:t>wjsEB</a:t>
            </a:r>
            <a:r>
              <a:rPr lang="en-US" altLang="zh-CN" dirty="0" smtClean="0"/>
              <a:t/>
            </a:r>
            <a:br>
              <a:rPr lang="en-US" altLang="zh-CN" dirty="0" smtClean="0"/>
            </a:br>
            <a:r>
              <a:rPr lang="en-US" altLang="zh-CN" dirty="0" smtClean="0"/>
              <a:t>THIS IS THE </a:t>
            </a:r>
            <a:r>
              <a:rPr lang="en-US" altLang="zh-CN" dirty="0" err="1" smtClean="0"/>
              <a:t>ykCCEyp</a:t>
            </a:r>
            <a:r>
              <a:rPr lang="en-US" altLang="zh-CN" dirty="0" smtClean="0"/>
              <a:t> </a:t>
            </a:r>
            <a:r>
              <a:rPr lang="en-US" altLang="zh-CN" dirty="0" err="1" smtClean="0"/>
              <a:t>wjsEC</a:t>
            </a:r>
            <a:r>
              <a:rPr lang="en-US" altLang="zh-CN" dirty="0" smtClean="0"/>
              <a:t/>
            </a:r>
            <a:br>
              <a:rPr lang="en-US" altLang="zh-CN" dirty="0" smtClean="0"/>
            </a:br>
            <a:r>
              <a:rPr lang="en-US" altLang="zh-CN" dirty="0" smtClean="0"/>
              <a:t>THIS IS THE </a:t>
            </a:r>
            <a:r>
              <a:rPr lang="en-US" altLang="zh-CN" dirty="0" err="1" smtClean="0"/>
              <a:t>ykFFEyp</a:t>
            </a:r>
            <a:r>
              <a:rPr lang="en-US" altLang="zh-CN" dirty="0" smtClean="0"/>
              <a:t> </a:t>
            </a:r>
            <a:r>
              <a:rPr lang="en-US" altLang="zh-CN" dirty="0" err="1" smtClean="0"/>
              <a:t>wjsEF</a:t>
            </a:r>
            <a:r>
              <a:rPr lang="en-US" altLang="zh-CN" dirty="0" smtClean="0"/>
              <a:t/>
            </a:r>
            <a:br>
              <a:rPr lang="en-US" altLang="zh-CN" dirty="0" smtClean="0"/>
            </a:br>
            <a:r>
              <a:rPr lang="en-US" altLang="zh-CN" dirty="0" smtClean="0"/>
              <a:t>THIS IS THE </a:t>
            </a:r>
            <a:r>
              <a:rPr lang="en-US" altLang="zh-CN" dirty="0" err="1" smtClean="0"/>
              <a:t>ykGGEyp</a:t>
            </a:r>
            <a:r>
              <a:rPr lang="en-US" altLang="zh-CN" dirty="0" smtClean="0"/>
              <a:t> </a:t>
            </a:r>
            <a:r>
              <a:rPr lang="en-US" altLang="zh-CN" dirty="0" err="1" smtClean="0"/>
              <a:t>wjsEG</a:t>
            </a:r>
            <a:r>
              <a:rPr lang="en-US" altLang="zh-CN" dirty="0" smtClean="0"/>
              <a:t/>
            </a:r>
            <a:br>
              <a:rPr lang="en-US" altLang="zh-CN" dirty="0" smtClean="0"/>
            </a:br>
            <a:r>
              <a:rPr lang="en-US" altLang="zh-CN" dirty="0" smtClean="0"/>
              <a:t>THIS IS THE </a:t>
            </a:r>
            <a:r>
              <a:rPr lang="en-US" altLang="zh-CN" dirty="0" err="1" smtClean="0"/>
              <a:t>ykLLEyp</a:t>
            </a:r>
            <a:r>
              <a:rPr lang="en-US" altLang="zh-CN" dirty="0" smtClean="0"/>
              <a:t> </a:t>
            </a:r>
            <a:r>
              <a:rPr lang="en-US" altLang="zh-CN" dirty="0" err="1" smtClean="0"/>
              <a:t>wjsEL</a:t>
            </a:r>
            <a:r>
              <a:rPr lang="en-US" altLang="zh-CN" dirty="0" smtClean="0"/>
              <a:t/>
            </a:r>
            <a:br>
              <a:rPr lang="en-US" altLang="zh-CN" dirty="0" smtClean="0"/>
            </a:br>
            <a:r>
              <a:rPr lang="en-US" altLang="zh-CN" dirty="0" smtClean="0"/>
              <a:t>THIS IS THE </a:t>
            </a:r>
            <a:r>
              <a:rPr lang="en-US" altLang="zh-CN" dirty="0" err="1" smtClean="0"/>
              <a:t>ykPPEyp</a:t>
            </a:r>
            <a:r>
              <a:rPr lang="en-US" altLang="zh-CN" dirty="0" smtClean="0"/>
              <a:t> </a:t>
            </a:r>
            <a:r>
              <a:rPr lang="en-US" altLang="zh-CN" dirty="0" err="1" smtClean="0"/>
              <a:t>wjsEP</a:t>
            </a:r>
            <a:r>
              <a:rPr lang="en-US" altLang="zh-CN" dirty="0" smtClean="0"/>
              <a:t/>
            </a:r>
            <a:br>
              <a:rPr lang="en-US" altLang="zh-CN" dirty="0" smtClean="0"/>
            </a:br>
            <a:r>
              <a:rPr lang="en-US" altLang="zh-CN" dirty="0" smtClean="0"/>
              <a:t>THIS IS THE </a:t>
            </a:r>
            <a:r>
              <a:rPr lang="en-US" altLang="zh-CN" dirty="0" err="1" smtClean="0"/>
              <a:t>ykRREyp</a:t>
            </a:r>
            <a:r>
              <a:rPr lang="en-US" altLang="zh-CN" dirty="0" smtClean="0"/>
              <a:t> </a:t>
            </a:r>
            <a:r>
              <a:rPr lang="en-US" altLang="zh-CN" dirty="0" err="1" smtClean="0"/>
              <a:t>wjsER</a:t>
            </a:r>
            <a:r>
              <a:rPr lang="en-US" altLang="zh-CN" dirty="0" smtClean="0"/>
              <a:t/>
            </a:r>
            <a:br>
              <a:rPr lang="en-US" altLang="zh-CN" dirty="0" smtClean="0"/>
            </a:br>
            <a:r>
              <a:rPr lang="en-US" altLang="zh-CN" dirty="0" smtClean="0"/>
              <a:t/>
            </a:r>
            <a:br>
              <a:rPr lang="en-US" altLang="zh-CN" dirty="0" smtClean="0"/>
            </a:br>
            <a:r>
              <a:rPr lang="en-US" altLang="zh-CN" dirty="0" err="1" smtClean="0"/>
              <a:t>ykLLEyp</a:t>
            </a:r>
            <a:r>
              <a:rPr lang="zh-CN" altLang="en-US" dirty="0" smtClean="0"/>
              <a:t>或</a:t>
            </a:r>
            <a:r>
              <a:rPr lang="en-US" altLang="zh-CN" dirty="0" err="1" smtClean="0"/>
              <a:t>ykCCEyp</a:t>
            </a:r>
            <a:r>
              <a:rPr lang="zh-CN" altLang="en-US" dirty="0" smtClean="0"/>
              <a:t>等词中前面的音节需要元音，</a:t>
            </a:r>
            <a:r>
              <a:rPr lang="en-US" altLang="zh-CN" dirty="0" smtClean="0"/>
              <a:t>E</a:t>
            </a:r>
            <a:r>
              <a:rPr lang="zh-CN" altLang="en-US" dirty="0" smtClean="0"/>
              <a:t>和</a:t>
            </a:r>
            <a:r>
              <a:rPr lang="en-US" altLang="zh-CN" dirty="0" smtClean="0"/>
              <a:t>I</a:t>
            </a:r>
            <a:r>
              <a:rPr lang="zh-CN" altLang="en-US" dirty="0" smtClean="0"/>
              <a:t>以及由</a:t>
            </a:r>
            <a:r>
              <a:rPr lang="en-US" altLang="zh-CN" dirty="0" smtClean="0"/>
              <a:t>a</a:t>
            </a:r>
            <a:r>
              <a:rPr lang="zh-CN" altLang="en-US" dirty="0" smtClean="0"/>
              <a:t>和</a:t>
            </a:r>
            <a:r>
              <a:rPr lang="en-US" altLang="zh-CN" dirty="0" smtClean="0"/>
              <a:t>e</a:t>
            </a:r>
            <a:r>
              <a:rPr lang="zh-CN" altLang="en-US" dirty="0" smtClean="0"/>
              <a:t>替换，猜</a:t>
            </a:r>
            <a:br>
              <a:rPr lang="zh-CN" altLang="en-US" dirty="0" smtClean="0"/>
            </a:br>
            <a:r>
              <a:rPr lang="en-US" altLang="zh-CN" dirty="0" smtClean="0"/>
              <a:t>k=A</a:t>
            </a:r>
            <a:r>
              <a:rPr lang="zh-CN" altLang="en-US" dirty="0" smtClean="0"/>
              <a:t>或</a:t>
            </a:r>
            <a:r>
              <a:rPr lang="en-US" altLang="zh-CN" dirty="0" smtClean="0"/>
              <a:t>O</a:t>
            </a:r>
            <a:r>
              <a:rPr lang="zh-CN" altLang="en-US" dirty="0" smtClean="0"/>
              <a:t>或</a:t>
            </a:r>
            <a:r>
              <a:rPr lang="en-US" altLang="zh-CN" dirty="0" smtClean="0"/>
              <a:t>U</a:t>
            </a:r>
            <a:br>
              <a:rPr lang="en-US" altLang="zh-CN" dirty="0" smtClean="0"/>
            </a:br>
            <a:r>
              <a:rPr lang="zh-CN" altLang="en-US" dirty="0" smtClean="0"/>
              <a:t>但可能性仍过多。</a:t>
            </a:r>
            <a:br>
              <a:rPr lang="zh-CN" altLang="en-US" dirty="0" smtClean="0"/>
            </a:br>
            <a:r>
              <a:rPr lang="zh-CN" altLang="en-US" dirty="0" smtClean="0"/>
              <a:t/>
            </a:r>
            <a:br>
              <a:rPr lang="zh-CN" altLang="en-US" dirty="0" smtClean="0"/>
            </a:br>
            <a:r>
              <a:rPr lang="zh-CN" altLang="en-US" dirty="0" smtClean="0"/>
              <a:t>换个角度，看已破解的密文</a:t>
            </a:r>
            <a:br>
              <a:rPr lang="zh-CN" altLang="en-US" dirty="0" smtClean="0"/>
            </a:br>
            <a:r>
              <a:rPr lang="zh-CN" altLang="en-US" dirty="0" smtClean="0"/>
              <a:t>密文 </a:t>
            </a:r>
            <a:r>
              <a:rPr lang="en-US" altLang="zh-CN" dirty="0" smtClean="0"/>
              <a:t>a d e o p</a:t>
            </a:r>
            <a:br>
              <a:rPr lang="en-US" altLang="zh-CN" dirty="0" smtClean="0"/>
            </a:br>
            <a:r>
              <a:rPr lang="zh-CN" altLang="en-US" dirty="0" smtClean="0"/>
              <a:t>明文 </a:t>
            </a:r>
            <a:r>
              <a:rPr lang="en-US" altLang="zh-CN" dirty="0" smtClean="0"/>
              <a:t>E H I S T</a:t>
            </a:r>
            <a:br>
              <a:rPr lang="en-US" altLang="zh-CN" dirty="0" smtClean="0"/>
            </a:br>
            <a:r>
              <a:rPr lang="zh-CN" altLang="en-US" dirty="0" smtClean="0"/>
              <a:t>明显是按顺序对应的，即最原始的</a:t>
            </a:r>
            <a:r>
              <a:rPr lang="zh-CN" altLang="en-US" dirty="0" smtClean="0">
                <a:hlinkClick r:id="rId3"/>
              </a:rPr>
              <a:t>凯撒密码</a:t>
            </a:r>
            <a:r>
              <a:rPr lang="zh-CN" altLang="en-US" dirty="0" smtClean="0"/>
              <a:t>，错位为</a:t>
            </a:r>
            <a:r>
              <a:rPr lang="en-US" altLang="zh-CN" dirty="0" smtClean="0"/>
              <a:t>4</a:t>
            </a:r>
            <a:r>
              <a:rPr lang="zh-CN" altLang="en-US" dirty="0" smtClean="0"/>
              <a:t>个字母</a:t>
            </a:r>
            <a:br>
              <a:rPr lang="zh-CN" altLang="en-US" dirty="0" smtClean="0"/>
            </a:br>
            <a:r>
              <a:rPr lang="zh-CN" altLang="en-US" dirty="0" smtClean="0"/>
              <a:t>所以最终明文是</a:t>
            </a:r>
            <a:br>
              <a:rPr lang="zh-CN" altLang="en-US" dirty="0" smtClean="0"/>
            </a:br>
            <a:r>
              <a:rPr lang="zh-CN" altLang="en-US" dirty="0" smtClean="0"/>
              <a:t/>
            </a:r>
            <a:br>
              <a:rPr lang="zh-CN" altLang="en-US" dirty="0" smtClean="0"/>
            </a:br>
            <a:r>
              <a:rPr lang="en-US" altLang="zh-CN" dirty="0" smtClean="0"/>
              <a:t>THIS IS THE CORRECT ANWSER</a:t>
            </a:r>
            <a:endParaRPr lang="zh-CN" altLang="en-US" dirty="0"/>
          </a:p>
        </p:txBody>
      </p:sp>
      <p:sp>
        <p:nvSpPr>
          <p:cNvPr id="4" name="灯片编号占位符 3"/>
          <p:cNvSpPr>
            <a:spLocks noGrp="1"/>
          </p:cNvSpPr>
          <p:nvPr>
            <p:ph type="sldNum" sz="quarter" idx="10"/>
          </p:nvPr>
        </p:nvSpPr>
        <p:spPr/>
        <p:txBody>
          <a:bodyPr/>
          <a:lstStyle/>
          <a:p>
            <a:fld id="{63D1003E-5AC0-4C67-9807-2BB11D7D683D}" type="slidenum">
              <a:rPr lang="zh-CN" altLang="en-US" smtClean="0"/>
              <a:pPr/>
              <a:t>39</a:t>
            </a:fld>
            <a:endParaRPr lang="zh-CN" altLang="en-US"/>
          </a:p>
        </p:txBody>
      </p:sp>
    </p:spTree>
    <p:extLst>
      <p:ext uri="{BB962C8B-B14F-4D97-AF65-F5344CB8AC3E}">
        <p14:creationId xmlns:p14="http://schemas.microsoft.com/office/powerpoint/2010/main" val="4198829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D1003E-5AC0-4C67-9807-2BB11D7D683D}" type="slidenum">
              <a:rPr lang="zh-CN" altLang="en-US" smtClean="0"/>
              <a:pPr/>
              <a:t>41</a:t>
            </a:fld>
            <a:endParaRPr lang="zh-CN" altLang="en-US"/>
          </a:p>
        </p:txBody>
      </p:sp>
    </p:spTree>
    <p:extLst>
      <p:ext uri="{BB962C8B-B14F-4D97-AF65-F5344CB8AC3E}">
        <p14:creationId xmlns:p14="http://schemas.microsoft.com/office/powerpoint/2010/main" val="2778744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3524280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1712558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1194828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FF8E6D2-E89A-424A-97E1-AAC47A83E434}"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602101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FF8E6D2-E89A-424A-97E1-AAC47A83E434}"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1494472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FF8E6D2-E89A-424A-97E1-AAC47A83E434}"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3437057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FF8E6D2-E89A-424A-97E1-AAC47A83E434}" type="datetimeFigureOut">
              <a:rPr lang="zh-CN" altLang="en-US" smtClean="0"/>
              <a:pPr/>
              <a:t>2016-6-1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1779047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FF8E6D2-E89A-424A-97E1-AAC47A83E434}" type="datetimeFigureOut">
              <a:rPr lang="zh-CN" altLang="en-US" smtClean="0"/>
              <a:pPr/>
              <a:t>2016-6-1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640201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FF8E6D2-E89A-424A-97E1-AAC47A83E434}" type="datetimeFigureOut">
              <a:rPr lang="zh-CN" altLang="en-US" smtClean="0"/>
              <a:pPr/>
              <a:t>2016-6-1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3013577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F8E6D2-E89A-424A-97E1-AAC47A83E434}" type="datetimeFigureOut">
              <a:rPr lang="zh-CN" altLang="en-US" smtClean="0"/>
              <a:pPr/>
              <a:t>2016-6-1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3612239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FF8E6D2-E89A-424A-97E1-AAC47A83E434}" type="datetimeFigureOut">
              <a:rPr lang="zh-CN" altLang="en-US" smtClean="0"/>
              <a:pPr/>
              <a:t>2016-6-1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155042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46638"/>
            <a:ext cx="8219256" cy="596346"/>
          </a:xfrm>
        </p:spPr>
        <p:txBody>
          <a:bodyPr>
            <a:normAutofit/>
          </a:bodyPr>
          <a:lstStyle>
            <a:lvl1pPr>
              <a:defRPr sz="3200">
                <a:solidFill>
                  <a:srgbClr val="DC241F"/>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285860"/>
            <a:ext cx="8229600" cy="4840303"/>
          </a:xfrm>
        </p:spPr>
        <p:txBody>
          <a:bodyPr/>
          <a:lstStyle>
            <a:lvl1pPr>
              <a:lnSpc>
                <a:spcPct val="120000"/>
              </a:lnSpc>
              <a:buClr>
                <a:srgbClr val="DC241F"/>
              </a:buClr>
              <a:defRPr sz="2800"/>
            </a:lvl1pPr>
            <a:lvl2pPr>
              <a:lnSpc>
                <a:spcPct val="120000"/>
              </a:lnSpc>
              <a:defRPr sz="2400"/>
            </a:lvl2pPr>
            <a:lvl3pPr>
              <a:lnSpc>
                <a:spcPct val="120000"/>
              </a:lnSpc>
              <a:buClr>
                <a:srgbClr val="DC241F"/>
              </a:buClr>
              <a:defRPr sz="2000"/>
            </a:lvl3pPr>
            <a:lvl4pPr>
              <a:lnSpc>
                <a:spcPct val="120000"/>
              </a:lnSpc>
              <a:defRPr sz="1800"/>
            </a:lvl4pPr>
            <a:lvl5pPr>
              <a:lnSpc>
                <a:spcPct val="120000"/>
              </a:lnSpc>
              <a:buClr>
                <a:srgbClr val="DC241F"/>
              </a:buCl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3407168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FF8E6D2-E89A-424A-97E1-AAC47A83E434}" type="datetimeFigureOut">
              <a:rPr lang="zh-CN" altLang="en-US" smtClean="0"/>
              <a:pPr/>
              <a:t>2016-6-1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1549077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FF8E6D2-E89A-424A-97E1-AAC47A83E434}"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2974077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FF8E6D2-E89A-424A-97E1-AAC47A83E434}"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2669597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3524280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DC241F"/>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buClr>
                <a:srgbClr val="DC241F"/>
              </a:buClr>
              <a:defRPr/>
            </a:lvl1pPr>
            <a:lvl3pPr>
              <a:buClr>
                <a:srgbClr val="DC241F"/>
              </a:buClr>
              <a:defRPr/>
            </a:lvl3pPr>
            <a:lvl5pPr>
              <a:buClr>
                <a:srgbClr val="DC241F"/>
              </a:buCl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3407168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19638677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582654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21318853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3362604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193145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19638677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3601922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494086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17125587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1194828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582654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213188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3362604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193145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3601922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551D529-B077-4AFB-B1D9-B153416875E2}" type="datetimeFigureOut">
              <a:rPr lang="zh-CN" altLang="en-US" smtClean="0"/>
              <a:pPr/>
              <a:t>2016-6-1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E8F81-6E59-420C-884F-E246FF339B24}" type="slidenum">
              <a:rPr lang="zh-CN" altLang="en-US" smtClean="0"/>
              <a:pPr/>
              <a:t>‹#›</a:t>
            </a:fld>
            <a:endParaRPr lang="zh-CN" altLang="en-US"/>
          </a:p>
        </p:txBody>
      </p:sp>
    </p:spTree>
    <p:extLst>
      <p:ext uri="{BB962C8B-B14F-4D97-AF65-F5344CB8AC3E}">
        <p14:creationId xmlns:p14="http://schemas.microsoft.com/office/powerpoint/2010/main" val="494086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816431"/>
            <a:ext cx="8219256" cy="596346"/>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E8F81-6E59-420C-884F-E246FF339B24}" type="slidenum">
              <a:rPr lang="zh-CN" altLang="en-US" smtClean="0"/>
              <a:pPr/>
              <a:t>‹#›</a:t>
            </a:fld>
            <a:endParaRPr lang="zh-CN" altLang="en-US"/>
          </a:p>
        </p:txBody>
      </p:sp>
      <p:sp>
        <p:nvSpPr>
          <p:cNvPr id="7" name="Rectangle 31"/>
          <p:cNvSpPr>
            <a:spLocks noChangeArrowheads="1"/>
          </p:cNvSpPr>
          <p:nvPr userDrawn="1"/>
        </p:nvSpPr>
        <p:spPr bwMode="auto">
          <a:xfrm>
            <a:off x="5050563" y="3373"/>
            <a:ext cx="4089400" cy="45872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8" name="Rectangle 32"/>
          <p:cNvSpPr>
            <a:spLocks noChangeArrowheads="1"/>
          </p:cNvSpPr>
          <p:nvPr userDrawn="1"/>
        </p:nvSpPr>
        <p:spPr bwMode="auto">
          <a:xfrm>
            <a:off x="1538622" y="-6567"/>
            <a:ext cx="4035425" cy="468667"/>
          </a:xfrm>
          <a:prstGeom prst="rect">
            <a:avLst/>
          </a:prstGeom>
          <a:gradFill rotWithShape="1">
            <a:gsLst>
              <a:gs pos="0">
                <a:schemeClr val="bg1"/>
              </a:gs>
              <a:gs pos="100000">
                <a:srgbClr val="0000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grpSp>
        <p:nvGrpSpPr>
          <p:cNvPr id="9" name="组合 8"/>
          <p:cNvGrpSpPr/>
          <p:nvPr userDrawn="1"/>
        </p:nvGrpSpPr>
        <p:grpSpPr>
          <a:xfrm>
            <a:off x="99392" y="43128"/>
            <a:ext cx="2222020" cy="914744"/>
            <a:chOff x="18876" y="2480333"/>
            <a:chExt cx="8966607" cy="1686015"/>
          </a:xfrm>
        </p:grpSpPr>
        <p:sp>
          <p:nvSpPr>
            <p:cNvPr id="10" name="TextBox 9"/>
            <p:cNvSpPr txBox="1"/>
            <p:nvPr/>
          </p:nvSpPr>
          <p:spPr>
            <a:xfrm>
              <a:off x="18876" y="3644949"/>
              <a:ext cx="8759122" cy="521399"/>
            </a:xfrm>
            <a:prstGeom prst="rect">
              <a:avLst/>
            </a:prstGeom>
            <a:noFill/>
          </p:spPr>
          <p:txBody>
            <a:bodyPr wrap="square" rtlCol="0">
              <a:spAutoFit/>
            </a:bodyPr>
            <a:lstStyle/>
            <a:p>
              <a:pPr algn="ctr"/>
              <a:r>
                <a:rPr lang="zh-CN" altLang="en-US" sz="1200" b="1" dirty="0" smtClean="0">
                  <a:latin typeface="黑体" pitchFamily="49" charset="-122"/>
                  <a:ea typeface="黑体" pitchFamily="49" charset="-122"/>
                </a:rPr>
                <a:t>信息科学与技术学院</a:t>
              </a:r>
              <a:endParaRPr lang="zh-CN" altLang="en-US" sz="1200" b="1" dirty="0">
                <a:latin typeface="黑体" pitchFamily="49" charset="-122"/>
                <a:ea typeface="黑体" pitchFamily="49" charset="-122"/>
              </a:endParaRPr>
            </a:p>
          </p:txBody>
        </p:sp>
        <p:sp>
          <p:nvSpPr>
            <p:cNvPr id="11" name="TextBox 10"/>
            <p:cNvSpPr txBox="1"/>
            <p:nvPr/>
          </p:nvSpPr>
          <p:spPr>
            <a:xfrm>
              <a:off x="226360" y="2480333"/>
              <a:ext cx="8759123" cy="984862"/>
            </a:xfrm>
            <a:prstGeom prst="rect">
              <a:avLst/>
            </a:prstGeom>
            <a:noFill/>
          </p:spPr>
          <p:txBody>
            <a:bodyPr wrap="square" rtlCol="0">
              <a:spAutoFit/>
            </a:bodyPr>
            <a:lstStyle/>
            <a:p>
              <a:pPr algn="ctr"/>
              <a:r>
                <a:rPr lang="zh-CN" altLang="en-US" sz="2800" b="1" dirty="0" smtClean="0">
                  <a:latin typeface="黑体" pitchFamily="49" charset="-122"/>
                  <a:ea typeface="黑体" pitchFamily="49" charset="-122"/>
                </a:rPr>
                <a:t>计算机导论</a:t>
              </a:r>
              <a:endParaRPr lang="en-US" altLang="zh-CN" sz="2800" b="1" dirty="0" smtClean="0">
                <a:latin typeface="黑体" pitchFamily="49" charset="-122"/>
                <a:ea typeface="黑体" pitchFamily="49" charset="-122"/>
              </a:endParaRPr>
            </a:p>
          </p:txBody>
        </p:sp>
        <p:cxnSp>
          <p:nvCxnSpPr>
            <p:cNvPr id="12" name="直接连接符 11"/>
            <p:cNvCxnSpPr/>
            <p:nvPr/>
          </p:nvCxnSpPr>
          <p:spPr>
            <a:xfrm>
              <a:off x="682044" y="3653869"/>
              <a:ext cx="7847752" cy="124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2044" y="3252563"/>
              <a:ext cx="7965552" cy="368732"/>
            </a:xfrm>
            <a:prstGeom prst="rect">
              <a:avLst/>
            </a:prstGeom>
            <a:noFill/>
          </p:spPr>
          <p:txBody>
            <a:bodyPr wrap="square" rtlCol="0">
              <a:spAutoFit/>
            </a:bodyPr>
            <a:lstStyle/>
            <a:p>
              <a:pPr algn="ctr"/>
              <a:r>
                <a:rPr lang="en-US" altLang="zh-CN" sz="700" dirty="0" smtClean="0">
                  <a:latin typeface="Arial Black" pitchFamily="34" charset="0"/>
                </a:rPr>
                <a:t>INTRODUCTION OF COMPUTERS</a:t>
              </a:r>
              <a:endParaRPr lang="zh-CN" altLang="en-US" sz="700" dirty="0">
                <a:latin typeface="Arial Black" pitchFamily="34" charset="0"/>
              </a:endParaRPr>
            </a:p>
          </p:txBody>
        </p:sp>
      </p:grpSp>
      <p:sp>
        <p:nvSpPr>
          <p:cNvPr id="14" name="Freeform 33"/>
          <p:cNvSpPr>
            <a:spLocks/>
          </p:cNvSpPr>
          <p:nvPr userDrawn="1"/>
        </p:nvSpPr>
        <p:spPr bwMode="auto">
          <a:xfrm>
            <a:off x="7097713" y="4930775"/>
            <a:ext cx="1171575" cy="1339850"/>
          </a:xfrm>
          <a:custGeom>
            <a:avLst/>
            <a:gdLst>
              <a:gd name="T0" fmla="*/ 0 w 1344"/>
              <a:gd name="T1" fmla="*/ 2147483646 h 1536"/>
              <a:gd name="T2" fmla="*/ 2147483646 w 1344"/>
              <a:gd name="T3" fmla="*/ 0 h 1536"/>
              <a:gd name="T4" fmla="*/ 2147483646 w 1344"/>
              <a:gd name="T5" fmla="*/ 2147483646 h 1536"/>
              <a:gd name="T6" fmla="*/ 2147483646 w 1344"/>
              <a:gd name="T7" fmla="*/ 2147483646 h 1536"/>
              <a:gd name="T8" fmla="*/ 2147483646 w 1344"/>
              <a:gd name="T9" fmla="*/ 2147483646 h 1536"/>
              <a:gd name="T10" fmla="*/ 0 w 1344"/>
              <a:gd name="T11" fmla="*/ 2147483646 h 1536"/>
              <a:gd name="T12" fmla="*/ 0 w 1344"/>
              <a:gd name="T13" fmla="*/ 2147483646 h 15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4" h="1536">
                <a:moveTo>
                  <a:pt x="0" y="384"/>
                </a:moveTo>
                <a:lnTo>
                  <a:pt x="672" y="0"/>
                </a:lnTo>
                <a:lnTo>
                  <a:pt x="1344" y="384"/>
                </a:lnTo>
                <a:lnTo>
                  <a:pt x="1344" y="1152"/>
                </a:lnTo>
                <a:lnTo>
                  <a:pt x="672" y="1536"/>
                </a:lnTo>
                <a:lnTo>
                  <a:pt x="0" y="1152"/>
                </a:lnTo>
                <a:lnTo>
                  <a:pt x="0" y="384"/>
                </a:lnTo>
                <a:close/>
              </a:path>
            </a:pathLst>
          </a:custGeom>
          <a:noFill/>
          <a:ln w="152400" cap="flat" cmpd="sng">
            <a:solidFill>
              <a:srgbClr val="BDB6B0">
                <a:alpha val="30196"/>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8"/>
          <p:cNvSpPr>
            <a:spLocks/>
          </p:cNvSpPr>
          <p:nvPr userDrawn="1"/>
        </p:nvSpPr>
        <p:spPr bwMode="auto">
          <a:xfrm>
            <a:off x="6248400" y="6199188"/>
            <a:ext cx="1143000" cy="658812"/>
          </a:xfrm>
          <a:custGeom>
            <a:avLst/>
            <a:gdLst>
              <a:gd name="T0" fmla="*/ 0 w 720"/>
              <a:gd name="T1" fmla="*/ 2147483646 h 415"/>
              <a:gd name="T2" fmla="*/ 0 w 720"/>
              <a:gd name="T3" fmla="*/ 2147483646 h 415"/>
              <a:gd name="T4" fmla="*/ 2147483646 w 720"/>
              <a:gd name="T5" fmla="*/ 0 h 415"/>
              <a:gd name="T6" fmla="*/ 2147483646 w 720"/>
              <a:gd name="T7" fmla="*/ 2147483646 h 415"/>
              <a:gd name="T8" fmla="*/ 2147483646 w 720"/>
              <a:gd name="T9" fmla="*/ 2147483646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15">
                <a:moveTo>
                  <a:pt x="0" y="415"/>
                </a:moveTo>
                <a:lnTo>
                  <a:pt x="0" y="223"/>
                </a:lnTo>
                <a:lnTo>
                  <a:pt x="357" y="0"/>
                </a:lnTo>
                <a:lnTo>
                  <a:pt x="720" y="223"/>
                </a:lnTo>
                <a:lnTo>
                  <a:pt x="720" y="415"/>
                </a:lnTo>
              </a:path>
            </a:pathLst>
          </a:custGeom>
          <a:noFill/>
          <a:ln w="152400" cap="flat" cmpd="sng">
            <a:solidFill>
              <a:srgbClr val="BDB6B0">
                <a:alpha val="30196"/>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20"/>
          <p:cNvSpPr>
            <a:spLocks/>
          </p:cNvSpPr>
          <p:nvPr userDrawn="1"/>
        </p:nvSpPr>
        <p:spPr bwMode="auto">
          <a:xfrm>
            <a:off x="8610600" y="4953000"/>
            <a:ext cx="533400" cy="1295400"/>
          </a:xfrm>
          <a:custGeom>
            <a:avLst/>
            <a:gdLst>
              <a:gd name="T0" fmla="*/ 2147483646 w 336"/>
              <a:gd name="T1" fmla="*/ 0 h 816"/>
              <a:gd name="T2" fmla="*/ 0 w 336"/>
              <a:gd name="T3" fmla="*/ 2147483646 h 816"/>
              <a:gd name="T4" fmla="*/ 0 w 336"/>
              <a:gd name="T5" fmla="*/ 2147483646 h 816"/>
              <a:gd name="T6" fmla="*/ 2147483646 w 336"/>
              <a:gd name="T7" fmla="*/ 2147483646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 h="816">
                <a:moveTo>
                  <a:pt x="336" y="0"/>
                </a:moveTo>
                <a:lnTo>
                  <a:pt x="0" y="192"/>
                </a:lnTo>
                <a:lnTo>
                  <a:pt x="0" y="624"/>
                </a:lnTo>
                <a:lnTo>
                  <a:pt x="336" y="816"/>
                </a:lnTo>
              </a:path>
            </a:pathLst>
          </a:custGeom>
          <a:noFill/>
          <a:ln w="152400" cap="flat" cmpd="sng">
            <a:solidFill>
              <a:srgbClr val="BDB6B0">
                <a:alpha val="30196"/>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28"/>
          <p:cNvSpPr>
            <a:spLocks noChangeArrowheads="1"/>
          </p:cNvSpPr>
          <p:nvPr userDrawn="1"/>
        </p:nvSpPr>
        <p:spPr bwMode="auto">
          <a:xfrm>
            <a:off x="-6970" y="6699250"/>
            <a:ext cx="8107362" cy="158750"/>
          </a:xfrm>
          <a:prstGeom prst="rect">
            <a:avLst/>
          </a:prstGeom>
          <a:gradFill rotWithShape="1">
            <a:gsLst>
              <a:gs pos="0">
                <a:srgbClr val="D9241F"/>
              </a:gs>
              <a:gs pos="100000">
                <a:srgbClr val="D9241F">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Tree>
    <p:extLst>
      <p:ext uri="{BB962C8B-B14F-4D97-AF65-F5344CB8AC3E}">
        <p14:creationId xmlns:p14="http://schemas.microsoft.com/office/powerpoint/2010/main" val="15988659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2800" b="1" kern="1200">
          <a:solidFill>
            <a:srgbClr val="CC3300"/>
          </a:solidFill>
          <a:latin typeface="微软雅黑" pitchFamily="34" charset="-122"/>
          <a:ea typeface="微软雅黑" pitchFamily="34" charset="-122"/>
          <a:cs typeface="+mj-cs"/>
        </a:defRPr>
      </a:lvl1pPr>
    </p:titleStyle>
    <p:bodyStyle>
      <a:lvl1pPr marL="457200" indent="-457200" algn="l" defTabSz="914400" rtl="0" eaLnBrk="1" latinLnBrk="0" hangingPunct="1">
        <a:spcBef>
          <a:spcPct val="20000"/>
        </a:spcBef>
        <a:buClr>
          <a:srgbClr val="FF0000"/>
        </a:buClr>
        <a:buFont typeface="Wingdings" pitchFamily="2" charset="2"/>
        <a:buChar char=""/>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Clr>
          <a:srgbClr val="FF0000"/>
        </a:buClr>
        <a:buFont typeface="Wingdings" pitchFamily="2" charset="2"/>
        <a:buChar char=""/>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Clr>
          <a:srgbClr val="FF0000"/>
        </a:buClr>
        <a:buFont typeface="Wingdings" pitchFamily="2" charset="2"/>
        <a:buChar char="§"/>
        <a:defRPr sz="16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8E6D2-E89A-424A-97E1-AAC47A83E434}" type="datetimeFigureOut">
              <a:rPr lang="zh-CN" altLang="en-US" smtClean="0"/>
              <a:pPr/>
              <a:t>2016-6-1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B24DE4-FAB3-490E-B07E-29A1F62845A0}" type="slidenum">
              <a:rPr lang="zh-CN" altLang="en-US" smtClean="0"/>
              <a:pPr/>
              <a:t>‹#›</a:t>
            </a:fld>
            <a:endParaRPr lang="zh-CN" altLang="en-US"/>
          </a:p>
        </p:txBody>
      </p:sp>
    </p:spTree>
    <p:extLst>
      <p:ext uri="{BB962C8B-B14F-4D97-AF65-F5344CB8AC3E}">
        <p14:creationId xmlns:p14="http://schemas.microsoft.com/office/powerpoint/2010/main" val="3444152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816431"/>
            <a:ext cx="8219256" cy="596346"/>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1D529-B077-4AFB-B1D9-B153416875E2}" type="datetimeFigureOut">
              <a:rPr lang="zh-CN" altLang="en-US" smtClean="0"/>
              <a:pPr/>
              <a:t>2016-6-1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E8F81-6E59-420C-884F-E246FF339B24}" type="slidenum">
              <a:rPr lang="zh-CN" altLang="en-US" smtClean="0"/>
              <a:pPr/>
              <a:t>‹#›</a:t>
            </a:fld>
            <a:endParaRPr lang="zh-CN" altLang="en-US"/>
          </a:p>
        </p:txBody>
      </p:sp>
      <p:sp>
        <p:nvSpPr>
          <p:cNvPr id="7" name="Rectangle 31"/>
          <p:cNvSpPr>
            <a:spLocks noChangeArrowheads="1"/>
          </p:cNvSpPr>
          <p:nvPr userDrawn="1"/>
        </p:nvSpPr>
        <p:spPr bwMode="auto">
          <a:xfrm>
            <a:off x="5050563" y="3373"/>
            <a:ext cx="4089400" cy="45872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8" name="Rectangle 32"/>
          <p:cNvSpPr>
            <a:spLocks noChangeArrowheads="1"/>
          </p:cNvSpPr>
          <p:nvPr userDrawn="1"/>
        </p:nvSpPr>
        <p:spPr bwMode="auto">
          <a:xfrm>
            <a:off x="1538622" y="-6567"/>
            <a:ext cx="4035425" cy="468667"/>
          </a:xfrm>
          <a:prstGeom prst="rect">
            <a:avLst/>
          </a:prstGeom>
          <a:gradFill rotWithShape="1">
            <a:gsLst>
              <a:gs pos="0">
                <a:schemeClr val="bg1"/>
              </a:gs>
              <a:gs pos="100000">
                <a:srgbClr val="0000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grpSp>
        <p:nvGrpSpPr>
          <p:cNvPr id="9" name="组合 8"/>
          <p:cNvGrpSpPr/>
          <p:nvPr userDrawn="1"/>
        </p:nvGrpSpPr>
        <p:grpSpPr>
          <a:xfrm>
            <a:off x="99392" y="43128"/>
            <a:ext cx="2222020" cy="914744"/>
            <a:chOff x="18876" y="2480333"/>
            <a:chExt cx="8966607" cy="1686015"/>
          </a:xfrm>
        </p:grpSpPr>
        <p:sp>
          <p:nvSpPr>
            <p:cNvPr id="10" name="TextBox 9"/>
            <p:cNvSpPr txBox="1"/>
            <p:nvPr/>
          </p:nvSpPr>
          <p:spPr>
            <a:xfrm>
              <a:off x="18876" y="3644949"/>
              <a:ext cx="8759122" cy="521399"/>
            </a:xfrm>
            <a:prstGeom prst="rect">
              <a:avLst/>
            </a:prstGeom>
            <a:noFill/>
          </p:spPr>
          <p:txBody>
            <a:bodyPr wrap="square" rtlCol="0">
              <a:spAutoFit/>
            </a:bodyPr>
            <a:lstStyle/>
            <a:p>
              <a:pPr algn="ctr"/>
              <a:r>
                <a:rPr lang="zh-CN" altLang="en-US" sz="1200" b="1" dirty="0" smtClean="0">
                  <a:latin typeface="黑体" pitchFamily="49" charset="-122"/>
                  <a:ea typeface="黑体" pitchFamily="49" charset="-122"/>
                </a:rPr>
                <a:t>信息科学与技术学院</a:t>
              </a:r>
              <a:endParaRPr lang="zh-CN" altLang="en-US" sz="1200" b="1" dirty="0">
                <a:latin typeface="黑体" pitchFamily="49" charset="-122"/>
                <a:ea typeface="黑体" pitchFamily="49" charset="-122"/>
              </a:endParaRPr>
            </a:p>
          </p:txBody>
        </p:sp>
        <p:sp>
          <p:nvSpPr>
            <p:cNvPr id="11" name="TextBox 10"/>
            <p:cNvSpPr txBox="1"/>
            <p:nvPr/>
          </p:nvSpPr>
          <p:spPr>
            <a:xfrm>
              <a:off x="226360" y="2480333"/>
              <a:ext cx="8759123" cy="984862"/>
            </a:xfrm>
            <a:prstGeom prst="rect">
              <a:avLst/>
            </a:prstGeom>
            <a:noFill/>
          </p:spPr>
          <p:txBody>
            <a:bodyPr wrap="square" rtlCol="0">
              <a:spAutoFit/>
            </a:bodyPr>
            <a:lstStyle/>
            <a:p>
              <a:pPr algn="ctr"/>
              <a:r>
                <a:rPr lang="zh-CN" altLang="en-US" sz="2800" b="1" dirty="0" smtClean="0">
                  <a:latin typeface="黑体" pitchFamily="49" charset="-122"/>
                  <a:ea typeface="黑体" pitchFamily="49" charset="-122"/>
                </a:rPr>
                <a:t>计算机导论</a:t>
              </a:r>
              <a:endParaRPr lang="en-US" altLang="zh-CN" sz="2800" b="1" dirty="0" smtClean="0">
                <a:latin typeface="黑体" pitchFamily="49" charset="-122"/>
                <a:ea typeface="黑体" pitchFamily="49" charset="-122"/>
              </a:endParaRPr>
            </a:p>
          </p:txBody>
        </p:sp>
        <p:cxnSp>
          <p:nvCxnSpPr>
            <p:cNvPr id="12" name="直接连接符 11"/>
            <p:cNvCxnSpPr/>
            <p:nvPr/>
          </p:nvCxnSpPr>
          <p:spPr>
            <a:xfrm>
              <a:off x="682044" y="3653869"/>
              <a:ext cx="7847752" cy="124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2044" y="3252563"/>
              <a:ext cx="7965552" cy="368732"/>
            </a:xfrm>
            <a:prstGeom prst="rect">
              <a:avLst/>
            </a:prstGeom>
            <a:noFill/>
          </p:spPr>
          <p:txBody>
            <a:bodyPr wrap="square" rtlCol="0">
              <a:spAutoFit/>
            </a:bodyPr>
            <a:lstStyle/>
            <a:p>
              <a:pPr algn="ctr"/>
              <a:r>
                <a:rPr lang="en-US" altLang="zh-CN" sz="700" dirty="0" smtClean="0">
                  <a:latin typeface="Arial Black" pitchFamily="34" charset="0"/>
                </a:rPr>
                <a:t>INTRODUCTION OF COMPUTERS</a:t>
              </a:r>
              <a:endParaRPr lang="zh-CN" altLang="en-US" sz="700" dirty="0">
                <a:latin typeface="Arial Black" pitchFamily="34" charset="0"/>
              </a:endParaRPr>
            </a:p>
          </p:txBody>
        </p:sp>
      </p:grpSp>
      <p:sp>
        <p:nvSpPr>
          <p:cNvPr id="14" name="Freeform 33"/>
          <p:cNvSpPr>
            <a:spLocks/>
          </p:cNvSpPr>
          <p:nvPr userDrawn="1"/>
        </p:nvSpPr>
        <p:spPr bwMode="auto">
          <a:xfrm>
            <a:off x="7097713" y="4930775"/>
            <a:ext cx="1171575" cy="1339850"/>
          </a:xfrm>
          <a:custGeom>
            <a:avLst/>
            <a:gdLst>
              <a:gd name="T0" fmla="*/ 0 w 1344"/>
              <a:gd name="T1" fmla="*/ 2147483646 h 1536"/>
              <a:gd name="T2" fmla="*/ 2147483646 w 1344"/>
              <a:gd name="T3" fmla="*/ 0 h 1536"/>
              <a:gd name="T4" fmla="*/ 2147483646 w 1344"/>
              <a:gd name="T5" fmla="*/ 2147483646 h 1536"/>
              <a:gd name="T6" fmla="*/ 2147483646 w 1344"/>
              <a:gd name="T7" fmla="*/ 2147483646 h 1536"/>
              <a:gd name="T8" fmla="*/ 2147483646 w 1344"/>
              <a:gd name="T9" fmla="*/ 2147483646 h 1536"/>
              <a:gd name="T10" fmla="*/ 0 w 1344"/>
              <a:gd name="T11" fmla="*/ 2147483646 h 1536"/>
              <a:gd name="T12" fmla="*/ 0 w 1344"/>
              <a:gd name="T13" fmla="*/ 2147483646 h 15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4" h="1536">
                <a:moveTo>
                  <a:pt x="0" y="384"/>
                </a:moveTo>
                <a:lnTo>
                  <a:pt x="672" y="0"/>
                </a:lnTo>
                <a:lnTo>
                  <a:pt x="1344" y="384"/>
                </a:lnTo>
                <a:lnTo>
                  <a:pt x="1344" y="1152"/>
                </a:lnTo>
                <a:lnTo>
                  <a:pt x="672" y="1536"/>
                </a:lnTo>
                <a:lnTo>
                  <a:pt x="0" y="1152"/>
                </a:lnTo>
                <a:lnTo>
                  <a:pt x="0" y="384"/>
                </a:lnTo>
                <a:close/>
              </a:path>
            </a:pathLst>
          </a:custGeom>
          <a:noFill/>
          <a:ln w="152400" cap="flat" cmpd="sng">
            <a:solidFill>
              <a:srgbClr val="BDB6B0">
                <a:alpha val="30196"/>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8"/>
          <p:cNvSpPr>
            <a:spLocks/>
          </p:cNvSpPr>
          <p:nvPr userDrawn="1"/>
        </p:nvSpPr>
        <p:spPr bwMode="auto">
          <a:xfrm>
            <a:off x="6248400" y="6199188"/>
            <a:ext cx="1143000" cy="658812"/>
          </a:xfrm>
          <a:custGeom>
            <a:avLst/>
            <a:gdLst>
              <a:gd name="T0" fmla="*/ 0 w 720"/>
              <a:gd name="T1" fmla="*/ 2147483646 h 415"/>
              <a:gd name="T2" fmla="*/ 0 w 720"/>
              <a:gd name="T3" fmla="*/ 2147483646 h 415"/>
              <a:gd name="T4" fmla="*/ 2147483646 w 720"/>
              <a:gd name="T5" fmla="*/ 0 h 415"/>
              <a:gd name="T6" fmla="*/ 2147483646 w 720"/>
              <a:gd name="T7" fmla="*/ 2147483646 h 415"/>
              <a:gd name="T8" fmla="*/ 2147483646 w 720"/>
              <a:gd name="T9" fmla="*/ 2147483646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15">
                <a:moveTo>
                  <a:pt x="0" y="415"/>
                </a:moveTo>
                <a:lnTo>
                  <a:pt x="0" y="223"/>
                </a:lnTo>
                <a:lnTo>
                  <a:pt x="357" y="0"/>
                </a:lnTo>
                <a:lnTo>
                  <a:pt x="720" y="223"/>
                </a:lnTo>
                <a:lnTo>
                  <a:pt x="720" y="415"/>
                </a:lnTo>
              </a:path>
            </a:pathLst>
          </a:custGeom>
          <a:noFill/>
          <a:ln w="152400" cap="flat" cmpd="sng">
            <a:solidFill>
              <a:srgbClr val="BDB6B0">
                <a:alpha val="30196"/>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20"/>
          <p:cNvSpPr>
            <a:spLocks/>
          </p:cNvSpPr>
          <p:nvPr userDrawn="1"/>
        </p:nvSpPr>
        <p:spPr bwMode="auto">
          <a:xfrm>
            <a:off x="8610600" y="4953000"/>
            <a:ext cx="533400" cy="1295400"/>
          </a:xfrm>
          <a:custGeom>
            <a:avLst/>
            <a:gdLst>
              <a:gd name="T0" fmla="*/ 2147483646 w 336"/>
              <a:gd name="T1" fmla="*/ 0 h 816"/>
              <a:gd name="T2" fmla="*/ 0 w 336"/>
              <a:gd name="T3" fmla="*/ 2147483646 h 816"/>
              <a:gd name="T4" fmla="*/ 0 w 336"/>
              <a:gd name="T5" fmla="*/ 2147483646 h 816"/>
              <a:gd name="T6" fmla="*/ 2147483646 w 336"/>
              <a:gd name="T7" fmla="*/ 2147483646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 h="816">
                <a:moveTo>
                  <a:pt x="336" y="0"/>
                </a:moveTo>
                <a:lnTo>
                  <a:pt x="0" y="192"/>
                </a:lnTo>
                <a:lnTo>
                  <a:pt x="0" y="624"/>
                </a:lnTo>
                <a:lnTo>
                  <a:pt x="336" y="816"/>
                </a:lnTo>
              </a:path>
            </a:pathLst>
          </a:custGeom>
          <a:noFill/>
          <a:ln w="152400" cap="flat" cmpd="sng">
            <a:solidFill>
              <a:srgbClr val="BDB6B0">
                <a:alpha val="30196"/>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28"/>
          <p:cNvSpPr>
            <a:spLocks noChangeArrowheads="1"/>
          </p:cNvSpPr>
          <p:nvPr userDrawn="1"/>
        </p:nvSpPr>
        <p:spPr bwMode="auto">
          <a:xfrm>
            <a:off x="-6970" y="6699250"/>
            <a:ext cx="8107362" cy="158750"/>
          </a:xfrm>
          <a:prstGeom prst="rect">
            <a:avLst/>
          </a:prstGeom>
          <a:gradFill rotWithShape="1">
            <a:gsLst>
              <a:gs pos="0">
                <a:srgbClr val="D9241F"/>
              </a:gs>
              <a:gs pos="100000">
                <a:srgbClr val="D9241F">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Tree>
    <p:extLst>
      <p:ext uri="{BB962C8B-B14F-4D97-AF65-F5344CB8AC3E}">
        <p14:creationId xmlns:p14="http://schemas.microsoft.com/office/powerpoint/2010/main" val="15988659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2800" b="1" kern="1200">
          <a:solidFill>
            <a:srgbClr val="CC3300"/>
          </a:solidFill>
          <a:latin typeface="微软雅黑" pitchFamily="34" charset="-122"/>
          <a:ea typeface="微软雅黑" pitchFamily="34" charset="-122"/>
          <a:cs typeface="+mj-cs"/>
        </a:defRPr>
      </a:lvl1pPr>
    </p:titleStyle>
    <p:bodyStyle>
      <a:lvl1pPr marL="457200" indent="-457200" algn="l" defTabSz="914400" rtl="0" eaLnBrk="1" latinLnBrk="0" hangingPunct="1">
        <a:spcBef>
          <a:spcPct val="20000"/>
        </a:spcBef>
        <a:buClr>
          <a:srgbClr val="FF0000"/>
        </a:buClr>
        <a:buFont typeface="Wingdings" pitchFamily="2" charset="2"/>
        <a:buChar char=""/>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Clr>
          <a:srgbClr val="FF0000"/>
        </a:buClr>
        <a:buFont typeface="Wingdings" pitchFamily="2" charset="2"/>
        <a:buChar char=""/>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Clr>
          <a:srgbClr val="FF0000"/>
        </a:buClr>
        <a:buFont typeface="Wingdings" pitchFamily="2" charset="2"/>
        <a:buChar char="§"/>
        <a:defRPr sz="16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3"/>
          <p:cNvSpPr>
            <a:spLocks/>
          </p:cNvSpPr>
          <p:nvPr/>
        </p:nvSpPr>
        <p:spPr bwMode="auto">
          <a:xfrm>
            <a:off x="846884" y="4953000"/>
            <a:ext cx="1171575" cy="1339850"/>
          </a:xfrm>
          <a:custGeom>
            <a:avLst/>
            <a:gdLst>
              <a:gd name="T0" fmla="*/ 0 w 1344"/>
              <a:gd name="T1" fmla="*/ 2147483646 h 1536"/>
              <a:gd name="T2" fmla="*/ 2147483646 w 1344"/>
              <a:gd name="T3" fmla="*/ 0 h 1536"/>
              <a:gd name="T4" fmla="*/ 2147483646 w 1344"/>
              <a:gd name="T5" fmla="*/ 2147483646 h 1536"/>
              <a:gd name="T6" fmla="*/ 2147483646 w 1344"/>
              <a:gd name="T7" fmla="*/ 2147483646 h 1536"/>
              <a:gd name="T8" fmla="*/ 2147483646 w 1344"/>
              <a:gd name="T9" fmla="*/ 2147483646 h 1536"/>
              <a:gd name="T10" fmla="*/ 0 w 1344"/>
              <a:gd name="T11" fmla="*/ 2147483646 h 1536"/>
              <a:gd name="T12" fmla="*/ 0 w 1344"/>
              <a:gd name="T13" fmla="*/ 2147483646 h 15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4" h="1536">
                <a:moveTo>
                  <a:pt x="0" y="384"/>
                </a:moveTo>
                <a:lnTo>
                  <a:pt x="672" y="0"/>
                </a:lnTo>
                <a:lnTo>
                  <a:pt x="1344" y="384"/>
                </a:lnTo>
                <a:lnTo>
                  <a:pt x="1344" y="1152"/>
                </a:lnTo>
                <a:lnTo>
                  <a:pt x="672" y="1536"/>
                </a:lnTo>
                <a:lnTo>
                  <a:pt x="0" y="1152"/>
                </a:lnTo>
                <a:lnTo>
                  <a:pt x="0" y="384"/>
                </a:lnTo>
                <a:close/>
              </a:path>
            </a:pathLst>
          </a:custGeom>
          <a:noFill/>
          <a:ln w="152400" cap="flat" cmpd="sng">
            <a:solidFill>
              <a:srgbClr val="FFFFFF">
                <a:alpha val="20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Rectangle 4"/>
          <p:cNvSpPr>
            <a:spLocks noChangeArrowheads="1"/>
          </p:cNvSpPr>
          <p:nvPr/>
        </p:nvSpPr>
        <p:spPr bwMode="auto">
          <a:xfrm>
            <a:off x="0" y="0"/>
            <a:ext cx="3632200" cy="6858000"/>
          </a:xfrm>
          <a:prstGeom prst="rect">
            <a:avLst/>
          </a:prstGeom>
          <a:gradFill rotWithShape="1">
            <a:gsLst>
              <a:gs pos="0">
                <a:srgbClr val="D9241F"/>
              </a:gs>
              <a:gs pos="100000">
                <a:srgbClr val="D9241F">
                  <a:alpha val="2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4" name="Freeform 7"/>
          <p:cNvSpPr>
            <a:spLocks/>
          </p:cNvSpPr>
          <p:nvPr/>
        </p:nvSpPr>
        <p:spPr bwMode="auto">
          <a:xfrm>
            <a:off x="-20638" y="-9525"/>
            <a:ext cx="4356101" cy="5824538"/>
          </a:xfrm>
          <a:custGeom>
            <a:avLst/>
            <a:gdLst>
              <a:gd name="T0" fmla="*/ 2147483646 w 2744"/>
              <a:gd name="T1" fmla="*/ 2147483646 h 3669"/>
              <a:gd name="T2" fmla="*/ 2147483646 w 2744"/>
              <a:gd name="T3" fmla="*/ 0 h 3669"/>
              <a:gd name="T4" fmla="*/ 2147483646 w 2744"/>
              <a:gd name="T5" fmla="*/ 2147483646 h 3669"/>
              <a:gd name="T6" fmla="*/ 2147483646 w 2744"/>
              <a:gd name="T7" fmla="*/ 2147483646 h 3669"/>
              <a:gd name="T8" fmla="*/ 2147483646 w 2744"/>
              <a:gd name="T9" fmla="*/ 2147483646 h 3669"/>
              <a:gd name="T10" fmla="*/ 2147483646 w 2744"/>
              <a:gd name="T11" fmla="*/ 2147483646 h 3669"/>
              <a:gd name="T12" fmla="*/ 2147483646 w 2744"/>
              <a:gd name="T13" fmla="*/ 2147483646 h 3669"/>
              <a:gd name="T14" fmla="*/ 2147483646 w 2744"/>
              <a:gd name="T15" fmla="*/ 2147483646 h 3669"/>
              <a:gd name="T16" fmla="*/ 2147483646 w 2744"/>
              <a:gd name="T17" fmla="*/ 2147483646 h 3669"/>
              <a:gd name="T18" fmla="*/ 2147483646 w 2744"/>
              <a:gd name="T19" fmla="*/ 2147483646 h 3669"/>
              <a:gd name="T20" fmla="*/ 2147483646 w 2744"/>
              <a:gd name="T21" fmla="*/ 0 h 3669"/>
              <a:gd name="T22" fmla="*/ 0 w 2744"/>
              <a:gd name="T23" fmla="*/ 0 h 3669"/>
              <a:gd name="T24" fmla="*/ 2147483646 w 2744"/>
              <a:gd name="T25" fmla="*/ 2147483646 h 36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44" h="3669">
                <a:moveTo>
                  <a:pt x="7" y="453"/>
                </a:moveTo>
                <a:lnTo>
                  <a:pt x="828" y="0"/>
                </a:lnTo>
                <a:lnTo>
                  <a:pt x="2298" y="847"/>
                </a:lnTo>
                <a:lnTo>
                  <a:pt x="2311" y="2316"/>
                </a:lnTo>
                <a:lnTo>
                  <a:pt x="835" y="3216"/>
                </a:lnTo>
                <a:lnTo>
                  <a:pt x="7" y="2750"/>
                </a:lnTo>
                <a:lnTo>
                  <a:pt x="7" y="3197"/>
                </a:lnTo>
                <a:lnTo>
                  <a:pt x="828" y="3669"/>
                </a:lnTo>
                <a:lnTo>
                  <a:pt x="2744" y="2537"/>
                </a:lnTo>
                <a:lnTo>
                  <a:pt x="2738" y="634"/>
                </a:lnTo>
                <a:lnTo>
                  <a:pt x="1625" y="0"/>
                </a:lnTo>
                <a:lnTo>
                  <a:pt x="0" y="0"/>
                </a:lnTo>
                <a:lnTo>
                  <a:pt x="7" y="453"/>
                </a:lnTo>
                <a:close/>
              </a:path>
            </a:pathLst>
          </a:custGeom>
          <a:solidFill>
            <a:srgbClr val="FFFFFF">
              <a:alpha val="23137"/>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 name="Group 44"/>
          <p:cNvGrpSpPr>
            <a:grpSpLocks/>
          </p:cNvGrpSpPr>
          <p:nvPr/>
        </p:nvGrpSpPr>
        <p:grpSpPr bwMode="auto">
          <a:xfrm>
            <a:off x="11113" y="2133600"/>
            <a:ext cx="9144000" cy="3030071"/>
            <a:chOff x="0" y="1910"/>
            <a:chExt cx="8191" cy="2524"/>
          </a:xfrm>
        </p:grpSpPr>
        <p:grpSp>
          <p:nvGrpSpPr>
            <p:cNvPr id="6" name="Group 16"/>
            <p:cNvGrpSpPr>
              <a:grpSpLocks/>
            </p:cNvGrpSpPr>
            <p:nvPr/>
          </p:nvGrpSpPr>
          <p:grpSpPr bwMode="auto">
            <a:xfrm>
              <a:off x="0" y="1910"/>
              <a:ext cx="8191" cy="2183"/>
              <a:chOff x="0" y="1344"/>
              <a:chExt cx="5760" cy="1536"/>
            </a:xfrm>
          </p:grpSpPr>
          <p:sp>
            <p:nvSpPr>
              <p:cNvPr id="9" name="Rectangle 8"/>
              <p:cNvSpPr>
                <a:spLocks noChangeArrowheads="1"/>
              </p:cNvSpPr>
              <p:nvPr/>
            </p:nvSpPr>
            <p:spPr bwMode="auto">
              <a:xfrm>
                <a:off x="0" y="1344"/>
                <a:ext cx="1014" cy="1536"/>
              </a:xfrm>
              <a:prstGeom prst="rect">
                <a:avLst/>
              </a:prstGeom>
              <a:gradFill rotWithShape="1">
                <a:gsLst>
                  <a:gs pos="0">
                    <a:srgbClr val="FFFFFF">
                      <a:alpha val="20000"/>
                    </a:srgbClr>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dirty="0">
                  <a:ea typeface="宋体" pitchFamily="2" charset="-122"/>
                </a:endParaRPr>
              </a:p>
            </p:txBody>
          </p:sp>
          <p:sp>
            <p:nvSpPr>
              <p:cNvPr id="10" name="Rectangle 9"/>
              <p:cNvSpPr>
                <a:spLocks noChangeArrowheads="1"/>
              </p:cNvSpPr>
              <p:nvPr/>
            </p:nvSpPr>
            <p:spPr bwMode="auto">
              <a:xfrm>
                <a:off x="4804" y="1344"/>
                <a:ext cx="956" cy="1536"/>
              </a:xfrm>
              <a:prstGeom prst="rect">
                <a:avLst/>
              </a:prstGeom>
              <a:gradFill rotWithShape="1">
                <a:gsLst>
                  <a:gs pos="0">
                    <a:schemeClr val="bg1"/>
                  </a:gs>
                  <a:gs pos="100000">
                    <a:srgbClr val="FFFFFF">
                      <a:alpha val="2000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11" name="Rectangle 10"/>
              <p:cNvSpPr>
                <a:spLocks noChangeArrowheads="1"/>
              </p:cNvSpPr>
              <p:nvPr/>
            </p:nvSpPr>
            <p:spPr bwMode="auto">
              <a:xfrm>
                <a:off x="1002" y="1344"/>
                <a:ext cx="3818" cy="1536"/>
              </a:xfrm>
              <a:prstGeom prst="rect">
                <a:avLst/>
              </a:prstGeom>
              <a:gradFill rotWithShape="1">
                <a:gsLst>
                  <a:gs pos="0">
                    <a:schemeClr val="bg1"/>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grpSp>
        <p:sp>
          <p:nvSpPr>
            <p:cNvPr id="7" name="Rectangle 25"/>
            <p:cNvSpPr>
              <a:spLocks noChangeArrowheads="1"/>
            </p:cNvSpPr>
            <p:nvPr/>
          </p:nvSpPr>
          <p:spPr bwMode="auto">
            <a:xfrm>
              <a:off x="0" y="4093"/>
              <a:ext cx="8191" cy="341"/>
            </a:xfrm>
            <a:prstGeom prst="rect">
              <a:avLst/>
            </a:prstGeom>
            <a:gradFill rotWithShape="1">
              <a:gsLst>
                <a:gs pos="0">
                  <a:srgbClr val="000000"/>
                </a:gs>
                <a:gs pos="100000">
                  <a:srgbClr val="000000">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8" name="Line 26"/>
            <p:cNvSpPr>
              <a:spLocks noChangeShapeType="1"/>
            </p:cNvSpPr>
            <p:nvPr/>
          </p:nvSpPr>
          <p:spPr bwMode="auto">
            <a:xfrm>
              <a:off x="0" y="1910"/>
              <a:ext cx="8191"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 name="Freeform 41"/>
          <p:cNvSpPr>
            <a:spLocks/>
          </p:cNvSpPr>
          <p:nvPr/>
        </p:nvSpPr>
        <p:spPr bwMode="auto">
          <a:xfrm>
            <a:off x="1620838" y="6199188"/>
            <a:ext cx="1143000" cy="658812"/>
          </a:xfrm>
          <a:custGeom>
            <a:avLst/>
            <a:gdLst>
              <a:gd name="T0" fmla="*/ 0 w 720"/>
              <a:gd name="T1" fmla="*/ 2147483646 h 415"/>
              <a:gd name="T2" fmla="*/ 0 w 720"/>
              <a:gd name="T3" fmla="*/ 2147483646 h 415"/>
              <a:gd name="T4" fmla="*/ 2147483646 w 720"/>
              <a:gd name="T5" fmla="*/ 0 h 415"/>
              <a:gd name="T6" fmla="*/ 2147483646 w 720"/>
              <a:gd name="T7" fmla="*/ 2147483646 h 415"/>
              <a:gd name="T8" fmla="*/ 2147483646 w 720"/>
              <a:gd name="T9" fmla="*/ 2147483646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15">
                <a:moveTo>
                  <a:pt x="0" y="415"/>
                </a:moveTo>
                <a:lnTo>
                  <a:pt x="0" y="223"/>
                </a:lnTo>
                <a:lnTo>
                  <a:pt x="357" y="0"/>
                </a:lnTo>
                <a:lnTo>
                  <a:pt x="720" y="223"/>
                </a:lnTo>
                <a:lnTo>
                  <a:pt x="720" y="415"/>
                </a:lnTo>
              </a:path>
            </a:pathLst>
          </a:custGeom>
          <a:noFill/>
          <a:ln w="152400" cap="flat" cmpd="sng">
            <a:solidFill>
              <a:srgbClr val="FFFF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42"/>
          <p:cNvSpPr>
            <a:spLocks/>
          </p:cNvSpPr>
          <p:nvPr/>
        </p:nvSpPr>
        <p:spPr bwMode="auto">
          <a:xfrm rot="10800000">
            <a:off x="-40341" y="4904441"/>
            <a:ext cx="533400" cy="1295400"/>
          </a:xfrm>
          <a:custGeom>
            <a:avLst/>
            <a:gdLst>
              <a:gd name="T0" fmla="*/ 2147483646 w 336"/>
              <a:gd name="T1" fmla="*/ 0 h 816"/>
              <a:gd name="T2" fmla="*/ 0 w 336"/>
              <a:gd name="T3" fmla="*/ 2147483646 h 816"/>
              <a:gd name="T4" fmla="*/ 0 w 336"/>
              <a:gd name="T5" fmla="*/ 2147483646 h 816"/>
              <a:gd name="T6" fmla="*/ 2147483646 w 336"/>
              <a:gd name="T7" fmla="*/ 2147483646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 h="816">
                <a:moveTo>
                  <a:pt x="336" y="0"/>
                </a:moveTo>
                <a:lnTo>
                  <a:pt x="0" y="192"/>
                </a:lnTo>
                <a:lnTo>
                  <a:pt x="0" y="624"/>
                </a:lnTo>
                <a:lnTo>
                  <a:pt x="336" y="816"/>
                </a:lnTo>
              </a:path>
            </a:pathLst>
          </a:custGeom>
          <a:noFill/>
          <a:ln w="152400" cap="flat" cmpd="sng">
            <a:solidFill>
              <a:srgbClr val="FFFF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 name="Picture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6296" y="5026586"/>
            <a:ext cx="1695400" cy="16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226359" y="2386204"/>
            <a:ext cx="8759125" cy="2148610"/>
            <a:chOff x="226359" y="2480333"/>
            <a:chExt cx="8759125" cy="2148610"/>
          </a:xfrm>
        </p:grpSpPr>
        <p:sp>
          <p:nvSpPr>
            <p:cNvPr id="16" name="TextBox 15"/>
            <p:cNvSpPr txBox="1"/>
            <p:nvPr/>
          </p:nvSpPr>
          <p:spPr>
            <a:xfrm>
              <a:off x="226359" y="4044168"/>
              <a:ext cx="8759125" cy="584775"/>
            </a:xfrm>
            <a:prstGeom prst="rect">
              <a:avLst/>
            </a:prstGeom>
            <a:noFill/>
          </p:spPr>
          <p:txBody>
            <a:bodyPr wrap="square" rtlCol="0">
              <a:spAutoFit/>
            </a:bodyPr>
            <a:lstStyle/>
            <a:p>
              <a:pPr algn="ctr"/>
              <a:r>
                <a:rPr lang="zh-CN" altLang="en-US" sz="3200" b="1" dirty="0" smtClean="0">
                  <a:latin typeface="黑体" pitchFamily="49" charset="-122"/>
                  <a:ea typeface="黑体" pitchFamily="49" charset="-122"/>
                </a:rPr>
                <a:t>信息科学与技术学院</a:t>
              </a:r>
              <a:endParaRPr lang="zh-CN" altLang="en-US" sz="3200" b="1" dirty="0">
                <a:latin typeface="黑体" pitchFamily="49" charset="-122"/>
                <a:ea typeface="黑体" pitchFamily="49" charset="-122"/>
              </a:endParaRPr>
            </a:p>
          </p:txBody>
        </p:sp>
        <p:sp>
          <p:nvSpPr>
            <p:cNvPr id="17" name="TextBox 16"/>
            <p:cNvSpPr txBox="1"/>
            <p:nvPr/>
          </p:nvSpPr>
          <p:spPr>
            <a:xfrm>
              <a:off x="226359" y="2480333"/>
              <a:ext cx="8759125" cy="1107996"/>
            </a:xfrm>
            <a:prstGeom prst="rect">
              <a:avLst/>
            </a:prstGeom>
            <a:noFill/>
          </p:spPr>
          <p:txBody>
            <a:bodyPr wrap="square" rtlCol="0">
              <a:spAutoFit/>
            </a:bodyPr>
            <a:lstStyle/>
            <a:p>
              <a:pPr algn="ctr"/>
              <a:r>
                <a:rPr lang="zh-CN" altLang="en-US" sz="6600" b="1" dirty="0" smtClean="0">
                  <a:latin typeface="黑体" pitchFamily="49" charset="-122"/>
                  <a:ea typeface="黑体" pitchFamily="49" charset="-122"/>
                </a:rPr>
                <a:t>计算机导论</a:t>
              </a:r>
              <a:endParaRPr lang="en-US" altLang="zh-CN" sz="6600" b="1" dirty="0" smtClean="0">
                <a:latin typeface="黑体" pitchFamily="49" charset="-122"/>
                <a:ea typeface="黑体" pitchFamily="49" charset="-122"/>
              </a:endParaRPr>
            </a:p>
          </p:txBody>
        </p:sp>
        <p:cxnSp>
          <p:nvCxnSpPr>
            <p:cNvPr id="18" name="直接连接符 17"/>
            <p:cNvCxnSpPr/>
            <p:nvPr/>
          </p:nvCxnSpPr>
          <p:spPr>
            <a:xfrm>
              <a:off x="2018459" y="4003827"/>
              <a:ext cx="5382466" cy="0"/>
            </a:xfrm>
            <a:prstGeom prst="line">
              <a:avLst/>
            </a:prstGeom>
            <a:ln w="57150">
              <a:solidFill>
                <a:srgbClr val="DC241F"/>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649089" y="3588329"/>
              <a:ext cx="3868047" cy="338554"/>
            </a:xfrm>
            <a:prstGeom prst="rect">
              <a:avLst/>
            </a:prstGeom>
            <a:noFill/>
          </p:spPr>
          <p:txBody>
            <a:bodyPr wrap="none" rtlCol="0">
              <a:spAutoFit/>
            </a:bodyPr>
            <a:lstStyle/>
            <a:p>
              <a:r>
                <a:rPr lang="en-US" altLang="zh-CN" sz="1600" dirty="0" smtClean="0">
                  <a:latin typeface="Arial Black" pitchFamily="34" charset="0"/>
                </a:rPr>
                <a:t>INTRODUCTION OF COMPUTERS</a:t>
              </a:r>
              <a:endParaRPr lang="zh-CN" altLang="en-US" sz="1600" dirty="0">
                <a:latin typeface="Arial Black" pitchFamily="34" charset="0"/>
              </a:endParaRPr>
            </a:p>
          </p:txBody>
        </p:sp>
      </p:grpSp>
      <p:pic>
        <p:nvPicPr>
          <p:cNvPr id="20" name="Picture 2" descr="C:\Users\Thinkpad\Desktop\l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612761"/>
            <a:ext cx="9175751" cy="151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4659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10</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5.1 </a:t>
            </a:r>
            <a:r>
              <a:rPr lang="zh-CN" altLang="en-US" dirty="0" smtClean="0"/>
              <a:t>算法的概念</a:t>
            </a:r>
            <a:endParaRPr lang="zh-CN" altLang="en-US" dirty="0"/>
          </a:p>
        </p:txBody>
      </p:sp>
      <p:sp>
        <p:nvSpPr>
          <p:cNvPr id="14" name="内容占位符 2"/>
          <p:cNvSpPr>
            <a:spLocks noGrp="1"/>
          </p:cNvSpPr>
          <p:nvPr>
            <p:ph idx="1"/>
          </p:nvPr>
        </p:nvSpPr>
        <p:spPr>
          <a:xfrm>
            <a:off x="457200" y="1285860"/>
            <a:ext cx="8229600" cy="4840303"/>
          </a:xfrm>
        </p:spPr>
        <p:txBody>
          <a:bodyPr>
            <a:normAutofit fontScale="92500" lnSpcReduction="10000"/>
          </a:bodyPr>
          <a:lstStyle/>
          <a:p>
            <a:pPr>
              <a:lnSpc>
                <a:spcPct val="150000"/>
              </a:lnSpc>
              <a:buNone/>
            </a:pPr>
            <a:r>
              <a:rPr lang="zh-CN" altLang="en-US" b="1" dirty="0" smtClean="0">
                <a:solidFill>
                  <a:schemeClr val="tx2"/>
                </a:solidFill>
              </a:rPr>
              <a:t>三、非形式化定义的解释</a:t>
            </a:r>
            <a:endParaRPr lang="en-US" altLang="zh-CN" b="1" dirty="0" smtClean="0">
              <a:solidFill>
                <a:schemeClr val="tx2"/>
              </a:solidFill>
            </a:endParaRPr>
          </a:p>
          <a:p>
            <a:pPr lvl="1">
              <a:lnSpc>
                <a:spcPct val="150000"/>
              </a:lnSpc>
            </a:pPr>
            <a:r>
              <a:rPr lang="zh-CN" altLang="en-US" b="1" dirty="0" smtClean="0">
                <a:solidFill>
                  <a:srgbClr val="0000FF"/>
                </a:solidFill>
              </a:rPr>
              <a:t>有序的</a:t>
            </a:r>
            <a:endParaRPr lang="en-US" altLang="zh-CN" b="1" dirty="0" smtClean="0">
              <a:solidFill>
                <a:srgbClr val="0000FF"/>
              </a:solidFill>
            </a:endParaRPr>
          </a:p>
          <a:p>
            <a:pPr lvl="2">
              <a:lnSpc>
                <a:spcPct val="150000"/>
              </a:lnSpc>
            </a:pPr>
            <a:r>
              <a:rPr lang="zh-CN" altLang="en-US" dirty="0" smtClean="0"/>
              <a:t>各个步骤的执行顺序具有明确的规定</a:t>
            </a:r>
            <a:endParaRPr lang="en-US" altLang="zh-CN" dirty="0" smtClean="0"/>
          </a:p>
          <a:p>
            <a:pPr lvl="1">
              <a:lnSpc>
                <a:spcPct val="150000"/>
              </a:lnSpc>
            </a:pPr>
            <a:r>
              <a:rPr lang="zh-CN" altLang="en-US" b="1" dirty="0" smtClean="0">
                <a:solidFill>
                  <a:srgbClr val="0000FF"/>
                </a:solidFill>
              </a:rPr>
              <a:t>可执行的</a:t>
            </a:r>
            <a:endParaRPr lang="en-US" altLang="zh-CN" b="1" dirty="0" smtClean="0">
              <a:solidFill>
                <a:srgbClr val="0000FF"/>
              </a:solidFill>
            </a:endParaRPr>
          </a:p>
          <a:p>
            <a:pPr lvl="2">
              <a:lnSpc>
                <a:spcPct val="150000"/>
              </a:lnSpc>
            </a:pPr>
            <a:r>
              <a:rPr lang="zh-CN" altLang="en-US" dirty="0" smtClean="0"/>
              <a:t>对执行计算的机器而言是有效的（</a:t>
            </a:r>
            <a:r>
              <a:rPr lang="en-US" altLang="zh-CN" dirty="0" smtClean="0"/>
              <a:t>effective</a:t>
            </a:r>
            <a:r>
              <a:rPr lang="zh-CN" altLang="en-US" dirty="0" smtClean="0"/>
              <a:t>）</a:t>
            </a:r>
            <a:endParaRPr lang="en-US" altLang="zh-CN" dirty="0" smtClean="0"/>
          </a:p>
          <a:p>
            <a:pPr lvl="2">
              <a:lnSpc>
                <a:spcPct val="150000"/>
              </a:lnSpc>
              <a:buNone/>
            </a:pPr>
            <a:r>
              <a:rPr lang="zh-CN" altLang="en-US" dirty="0" smtClean="0"/>
              <a:t>例子： （</a:t>
            </a:r>
            <a:r>
              <a:rPr lang="en-US" altLang="zh-CN" dirty="0" smtClean="0"/>
              <a:t>1</a:t>
            </a:r>
            <a:r>
              <a:rPr lang="zh-CN" altLang="en-US" dirty="0" smtClean="0"/>
              <a:t>）给出一个所有正整数的列表。</a:t>
            </a:r>
            <a:endParaRPr lang="en-US" altLang="zh-CN" dirty="0" smtClean="0"/>
          </a:p>
          <a:p>
            <a:pPr lvl="2">
              <a:lnSpc>
                <a:spcPct val="150000"/>
              </a:lnSpc>
              <a:buNone/>
            </a:pPr>
            <a:r>
              <a:rPr lang="zh-CN" altLang="en-US" dirty="0" smtClean="0"/>
              <a:t>           （</a:t>
            </a:r>
            <a:r>
              <a:rPr lang="en-US" altLang="zh-CN" dirty="0" smtClean="0"/>
              <a:t>2</a:t>
            </a:r>
            <a:r>
              <a:rPr lang="zh-CN" altLang="en-US" dirty="0" smtClean="0"/>
              <a:t>）给出不大于</a:t>
            </a:r>
            <a:r>
              <a:rPr lang="en-US" altLang="zh-CN" dirty="0" smtClean="0"/>
              <a:t>1</a:t>
            </a:r>
            <a:r>
              <a:rPr lang="zh-CN" altLang="en-US" dirty="0" smtClean="0"/>
              <a:t>万的正整数列表。</a:t>
            </a:r>
            <a:endParaRPr lang="en-US" altLang="zh-CN" dirty="0" smtClean="0"/>
          </a:p>
          <a:p>
            <a:pPr lvl="1">
              <a:lnSpc>
                <a:spcPct val="150000"/>
              </a:lnSpc>
            </a:pPr>
            <a:r>
              <a:rPr lang="zh-CN" altLang="en-US" b="1" dirty="0" smtClean="0">
                <a:solidFill>
                  <a:srgbClr val="0000FF"/>
                </a:solidFill>
              </a:rPr>
              <a:t>无歧义的</a:t>
            </a:r>
            <a:endParaRPr lang="en-US" altLang="zh-CN" b="1" dirty="0" smtClean="0">
              <a:solidFill>
                <a:srgbClr val="0000FF"/>
              </a:solidFill>
            </a:endParaRPr>
          </a:p>
          <a:p>
            <a:pPr lvl="2">
              <a:lnSpc>
                <a:spcPct val="150000"/>
              </a:lnSpc>
            </a:pPr>
            <a:r>
              <a:rPr lang="zh-CN" altLang="en-US" dirty="0" smtClean="0"/>
              <a:t>每一个操作没有二义性，每一步动作都是确定的</a:t>
            </a:r>
            <a:endParaRPr lang="zh-CN" altLang="en-US" dirty="0"/>
          </a:p>
        </p:txBody>
      </p:sp>
      <p:sp>
        <p:nvSpPr>
          <p:cNvPr id="7" name="矩形 6"/>
          <p:cNvSpPr/>
          <p:nvPr/>
        </p:nvSpPr>
        <p:spPr>
          <a:xfrm>
            <a:off x="5742502" y="3779920"/>
            <a:ext cx="1329828"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smtClean="0">
                <a:solidFill>
                  <a:srgbClr val="FF0000"/>
                </a:solidFill>
                <a:sym typeface="Wingdings"/>
              </a:rPr>
              <a:t></a:t>
            </a:r>
            <a:endParaRPr lang="zh-CN" altLang="en-US" sz="4800" dirty="0">
              <a:solidFill>
                <a:srgbClr val="FF0000"/>
              </a:solidFill>
            </a:endParaRPr>
          </a:p>
        </p:txBody>
      </p:sp>
      <p:sp>
        <p:nvSpPr>
          <p:cNvPr id="8" name="矩形 7"/>
          <p:cNvSpPr/>
          <p:nvPr/>
        </p:nvSpPr>
        <p:spPr>
          <a:xfrm>
            <a:off x="5887088" y="4435576"/>
            <a:ext cx="108012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smtClean="0">
                <a:solidFill>
                  <a:srgbClr val="FF0000"/>
                </a:solidFill>
                <a:sym typeface="Wingdings"/>
              </a:rPr>
              <a:t></a:t>
            </a:r>
            <a:endParaRPr lang="zh-CN" altLang="en-US" sz="4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 calcmode="lin" valueType="num">
                                      <p:cBhvr additive="base">
                                        <p:cTn id="7"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anim calcmode="lin" valueType="num">
                                      <p:cBhvr additive="base">
                                        <p:cTn id="11"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anim calcmode="lin" valueType="num">
                                      <p:cBhvr additive="base">
                                        <p:cTn id="15"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 calcmode="lin" valueType="num">
                                      <p:cBhvr additive="base">
                                        <p:cTn id="19"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Effect transition="in" filter="fade">
                                      <p:cBhvr>
                                        <p:cTn id="37" dur="1000"/>
                                        <p:tgtEl>
                                          <p:spTgt spid="14">
                                            <p:txEl>
                                              <p:pRg st="7" end="7"/>
                                            </p:txEl>
                                          </p:spTgt>
                                        </p:tgtEl>
                                      </p:cBhvr>
                                    </p:animEffect>
                                    <p:anim calcmode="lin" valueType="num">
                                      <p:cBhvr>
                                        <p:cTn id="38"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14">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
                                            <p:txEl>
                                              <p:pRg st="8" end="8"/>
                                            </p:txEl>
                                          </p:spTgt>
                                        </p:tgtEl>
                                        <p:attrNameLst>
                                          <p:attrName>style.visibility</p:attrName>
                                        </p:attrNameLst>
                                      </p:cBhvr>
                                      <p:to>
                                        <p:strVal val="visible"/>
                                      </p:to>
                                    </p:set>
                                    <p:animEffect transition="in" filter="fade">
                                      <p:cBhvr>
                                        <p:cTn id="42" dur="1000"/>
                                        <p:tgtEl>
                                          <p:spTgt spid="14">
                                            <p:txEl>
                                              <p:pRg st="8" end="8"/>
                                            </p:txEl>
                                          </p:spTgt>
                                        </p:tgtEl>
                                      </p:cBhvr>
                                    </p:animEffect>
                                    <p:anim calcmode="lin" valueType="num">
                                      <p:cBhvr>
                                        <p:cTn id="43" dur="10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1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11</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5.1 </a:t>
            </a:r>
            <a:r>
              <a:rPr lang="zh-CN" altLang="en-US" dirty="0" smtClean="0"/>
              <a:t>算法的概念</a:t>
            </a:r>
            <a:endParaRPr lang="zh-CN" altLang="en-US" dirty="0"/>
          </a:p>
        </p:txBody>
      </p:sp>
      <p:sp>
        <p:nvSpPr>
          <p:cNvPr id="14" name="内容占位符 2"/>
          <p:cNvSpPr>
            <a:spLocks noGrp="1"/>
          </p:cNvSpPr>
          <p:nvPr>
            <p:ph idx="1"/>
          </p:nvPr>
        </p:nvSpPr>
        <p:spPr>
          <a:xfrm>
            <a:off x="457200" y="1285860"/>
            <a:ext cx="8229600" cy="4840303"/>
          </a:xfrm>
        </p:spPr>
        <p:txBody>
          <a:bodyPr/>
          <a:lstStyle/>
          <a:p>
            <a:pPr>
              <a:lnSpc>
                <a:spcPct val="150000"/>
              </a:lnSpc>
              <a:buNone/>
            </a:pPr>
            <a:r>
              <a:rPr lang="zh-CN" altLang="en-US" b="1" dirty="0">
                <a:solidFill>
                  <a:schemeClr val="tx2"/>
                </a:solidFill>
              </a:rPr>
              <a:t>四</a:t>
            </a:r>
            <a:r>
              <a:rPr lang="zh-CN" altLang="en-US" b="1" dirty="0" smtClean="0">
                <a:solidFill>
                  <a:schemeClr val="tx2"/>
                </a:solidFill>
              </a:rPr>
              <a:t>、正式定义</a:t>
            </a:r>
            <a:r>
              <a:rPr lang="en-US" altLang="zh-CN" b="1" dirty="0" smtClean="0">
                <a:solidFill>
                  <a:schemeClr val="tx2"/>
                </a:solidFill>
              </a:rPr>
              <a:t>-</a:t>
            </a:r>
            <a:r>
              <a:rPr lang="zh-CN" altLang="en-US" b="1" dirty="0" smtClean="0">
                <a:solidFill>
                  <a:schemeClr val="tx2"/>
                </a:solidFill>
              </a:rPr>
              <a:t>算法的形式化定义</a:t>
            </a:r>
            <a:endParaRPr lang="en-US" altLang="zh-CN" b="1" dirty="0" smtClean="0">
              <a:solidFill>
                <a:schemeClr val="tx2"/>
              </a:solidFill>
            </a:endParaRPr>
          </a:p>
          <a:p>
            <a:pPr lvl="1">
              <a:lnSpc>
                <a:spcPct val="150000"/>
              </a:lnSpc>
              <a:spcBef>
                <a:spcPts val="1200"/>
              </a:spcBef>
            </a:pPr>
            <a:r>
              <a:rPr lang="zh-CN" altLang="en-US" sz="2800" dirty="0" smtClean="0"/>
              <a:t>算法是对任何有效输入都要停机的图灵机。</a:t>
            </a:r>
          </a:p>
          <a:p>
            <a:pPr lvl="1">
              <a:lnSpc>
                <a:spcPct val="150000"/>
              </a:lnSpc>
            </a:pPr>
            <a:endParaRPr lang="zh-CN" altLang="en-US" dirty="0" smtClean="0"/>
          </a:p>
          <a:p>
            <a:pPr>
              <a:lnSpc>
                <a:spcPct val="150000"/>
              </a:lnSpc>
            </a:pPr>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72" y="2132856"/>
            <a:ext cx="8012932" cy="4311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upload.wikimedia.org/wikipedia/en/b/bb/Turing_machin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48" y="2132856"/>
            <a:ext cx="8393016" cy="43629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circle(in)">
                                      <p:cBhvr>
                                        <p:cTn id="12"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12</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5.1 </a:t>
            </a:r>
            <a:r>
              <a:rPr lang="zh-CN" altLang="en-US" dirty="0" smtClean="0"/>
              <a:t>算法的概念</a:t>
            </a:r>
            <a:endParaRPr lang="zh-CN" altLang="en-US" dirty="0"/>
          </a:p>
        </p:txBody>
      </p:sp>
      <p:sp>
        <p:nvSpPr>
          <p:cNvPr id="8" name="Rectangle 3"/>
          <p:cNvSpPr txBox="1">
            <a:spLocks noRot="1" noChangeAspect="1" noMove="1" noResize="1" noEditPoints="1" noAdjustHandles="1" noChangeArrowheads="1" noChangeShapeType="1" noTextEdit="1"/>
          </p:cNvSpPr>
          <p:nvPr/>
        </p:nvSpPr>
        <p:spPr>
          <a:xfrm>
            <a:off x="762000" y="1628800"/>
            <a:ext cx="7772400" cy="4680520"/>
          </a:xfrm>
          <a:prstGeom prst="rect">
            <a:avLst/>
          </a:prstGeom>
          <a:blipFill rotWithShape="1">
            <a:blip r:embed="rId2"/>
            <a:stretch>
              <a:fillRect l="-941" t="-1172" b="-781"/>
            </a:stretch>
          </a:blipFill>
        </p:spPr>
        <p:txBody>
          <a:bodyPr/>
          <a:lstStyle/>
          <a:p>
            <a:r>
              <a:rPr lang="zh-CN" altLang="en-US">
                <a:noFill/>
              </a:rPr>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13</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5.1 </a:t>
            </a:r>
            <a:r>
              <a:rPr lang="zh-CN" altLang="en-US" dirty="0" smtClean="0"/>
              <a:t>算法的概念</a:t>
            </a:r>
            <a:endParaRPr lang="zh-CN" altLang="en-US" dirty="0"/>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296119"/>
            <a:ext cx="885825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0058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14</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5.1 </a:t>
            </a:r>
            <a:r>
              <a:rPr lang="zh-CN" altLang="en-US" dirty="0" smtClean="0"/>
              <a:t>算法的概念</a:t>
            </a:r>
            <a:endParaRPr lang="zh-CN" altLang="en-US" dirty="0"/>
          </a:p>
        </p:txBody>
      </p:sp>
      <p:sp>
        <p:nvSpPr>
          <p:cNvPr id="14" name="内容占位符 2"/>
          <p:cNvSpPr>
            <a:spLocks noGrp="1"/>
          </p:cNvSpPr>
          <p:nvPr>
            <p:ph idx="1"/>
          </p:nvPr>
        </p:nvSpPr>
        <p:spPr>
          <a:xfrm>
            <a:off x="457200" y="1285860"/>
            <a:ext cx="8229600" cy="4840303"/>
          </a:xfrm>
        </p:spPr>
        <p:txBody>
          <a:bodyPr>
            <a:normAutofit/>
          </a:bodyPr>
          <a:lstStyle/>
          <a:p>
            <a:pPr>
              <a:lnSpc>
                <a:spcPct val="150000"/>
              </a:lnSpc>
              <a:buNone/>
            </a:pPr>
            <a:r>
              <a:rPr lang="zh-CN" altLang="en-US" b="1" dirty="0" smtClean="0">
                <a:solidFill>
                  <a:schemeClr val="tx2"/>
                </a:solidFill>
              </a:rPr>
              <a:t>四、算法的抽象本质</a:t>
            </a:r>
            <a:endParaRPr lang="en-US" altLang="zh-CN" b="1" dirty="0" smtClean="0">
              <a:solidFill>
                <a:schemeClr val="tx2"/>
              </a:solidFill>
            </a:endParaRPr>
          </a:p>
          <a:p>
            <a:pPr marL="452438" lvl="1" indent="4763">
              <a:lnSpc>
                <a:spcPct val="130000"/>
              </a:lnSpc>
              <a:spcBef>
                <a:spcPts val="1200"/>
              </a:spcBef>
              <a:buNone/>
            </a:pPr>
            <a:r>
              <a:rPr lang="zh-CN" altLang="en-US" dirty="0" smtClean="0"/>
              <a:t>算法和算法的表示是两个层面的对象，算法是抽象的，而其表示是具体的，一个算法可以有不同的表示形式。</a:t>
            </a:r>
            <a:endParaRPr lang="en-US" altLang="zh-CN" dirty="0" smtClean="0"/>
          </a:p>
          <a:p>
            <a:pPr marL="452438" lvl="1" indent="4763">
              <a:lnSpc>
                <a:spcPct val="150000"/>
              </a:lnSpc>
              <a:buNone/>
            </a:pPr>
            <a:endParaRPr lang="en-US" altLang="zh-CN" b="1" dirty="0" smtClean="0">
              <a:solidFill>
                <a:srgbClr val="0000FF"/>
              </a:solidFill>
            </a:endParaRPr>
          </a:p>
          <a:p>
            <a:pPr marL="457200" lvl="1" indent="0">
              <a:lnSpc>
                <a:spcPct val="150000"/>
              </a:lnSpc>
              <a:buNone/>
            </a:pPr>
            <a:r>
              <a:rPr lang="en-US" altLang="zh-CN" sz="2000" dirty="0" smtClean="0">
                <a:solidFill>
                  <a:prstClr val="black"/>
                </a:solidFill>
              </a:rPr>
              <a:t>					</a:t>
            </a:r>
            <a:r>
              <a:rPr lang="zh-CN" altLang="en-US" sz="2000" dirty="0" smtClean="0">
                <a:solidFill>
                  <a:prstClr val="black"/>
                </a:solidFill>
              </a:rPr>
              <a:t>小说（文字）</a:t>
            </a:r>
            <a:endParaRPr lang="en-US" altLang="zh-CN" sz="2000" dirty="0" smtClean="0">
              <a:solidFill>
                <a:prstClr val="black"/>
              </a:solidFill>
            </a:endParaRPr>
          </a:p>
          <a:p>
            <a:pPr marL="457200" lvl="1" indent="0">
              <a:lnSpc>
                <a:spcPct val="150000"/>
              </a:lnSpc>
              <a:buNone/>
            </a:pPr>
            <a:r>
              <a:rPr lang="zh-CN" altLang="en-US" sz="2000" dirty="0" smtClean="0">
                <a:solidFill>
                  <a:srgbClr val="0000FF"/>
                </a:solidFill>
              </a:rPr>
              <a:t>故事</a:t>
            </a:r>
            <a:r>
              <a:rPr lang="en-US" altLang="zh-CN" sz="2000" dirty="0" smtClean="0">
                <a:solidFill>
                  <a:srgbClr val="0000FF"/>
                </a:solidFill>
              </a:rPr>
              <a:t>				</a:t>
            </a:r>
            <a:r>
              <a:rPr lang="zh-CN" altLang="en-US" sz="2000" dirty="0" smtClean="0">
                <a:solidFill>
                  <a:prstClr val="black"/>
                </a:solidFill>
              </a:rPr>
              <a:t>广播（语音）</a:t>
            </a:r>
            <a:endParaRPr lang="en-US" altLang="zh-CN" sz="2000" dirty="0" smtClean="0">
              <a:solidFill>
                <a:prstClr val="black"/>
              </a:solidFill>
            </a:endParaRPr>
          </a:p>
          <a:p>
            <a:pPr marL="457200" lvl="1" indent="0">
              <a:lnSpc>
                <a:spcPct val="150000"/>
              </a:lnSpc>
              <a:buNone/>
            </a:pPr>
            <a:r>
              <a:rPr lang="en-US" altLang="zh-CN" sz="2000" dirty="0" smtClean="0">
                <a:solidFill>
                  <a:srgbClr val="0000FF"/>
                </a:solidFill>
              </a:rPr>
              <a:t>					</a:t>
            </a:r>
            <a:r>
              <a:rPr lang="zh-CN" altLang="en-US" sz="2000" dirty="0" smtClean="0">
                <a:solidFill>
                  <a:prstClr val="black"/>
                </a:solidFill>
              </a:rPr>
              <a:t>电影（视频</a:t>
            </a:r>
            <a:r>
              <a:rPr lang="en-US" altLang="zh-CN" sz="2000" dirty="0" smtClean="0">
                <a:solidFill>
                  <a:prstClr val="black"/>
                </a:solidFill>
              </a:rPr>
              <a:t>+</a:t>
            </a:r>
            <a:r>
              <a:rPr lang="zh-CN" altLang="en-US" sz="2000" dirty="0" smtClean="0">
                <a:solidFill>
                  <a:prstClr val="black"/>
                </a:solidFill>
              </a:rPr>
              <a:t>语音）</a:t>
            </a:r>
            <a:endParaRPr lang="zh-CN" altLang="en-US" dirty="0"/>
          </a:p>
        </p:txBody>
      </p:sp>
      <p:sp>
        <p:nvSpPr>
          <p:cNvPr id="11" name="右箭头 10"/>
          <p:cNvSpPr/>
          <p:nvPr/>
        </p:nvSpPr>
        <p:spPr>
          <a:xfrm>
            <a:off x="1928794" y="4207978"/>
            <a:ext cx="2816250" cy="86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故事的表示</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up)">
                                      <p:cBhvr>
                                        <p:cTn id="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15</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5.1 </a:t>
            </a:r>
            <a:r>
              <a:rPr lang="zh-CN" altLang="en-US" dirty="0" smtClean="0"/>
              <a:t>算法的概念</a:t>
            </a:r>
            <a:endParaRPr lang="zh-CN" altLang="en-US" dirty="0"/>
          </a:p>
        </p:txBody>
      </p:sp>
      <p:sp>
        <p:nvSpPr>
          <p:cNvPr id="14" name="内容占位符 2"/>
          <p:cNvSpPr>
            <a:spLocks noGrp="1"/>
          </p:cNvSpPr>
          <p:nvPr>
            <p:ph idx="1"/>
          </p:nvPr>
        </p:nvSpPr>
        <p:spPr>
          <a:xfrm>
            <a:off x="457200" y="1285860"/>
            <a:ext cx="8229600" cy="4840303"/>
          </a:xfrm>
        </p:spPr>
        <p:txBody>
          <a:bodyPr>
            <a:normAutofit/>
          </a:bodyPr>
          <a:lstStyle/>
          <a:p>
            <a:pPr>
              <a:lnSpc>
                <a:spcPct val="150000"/>
              </a:lnSpc>
              <a:buNone/>
            </a:pPr>
            <a:r>
              <a:rPr lang="zh-CN" altLang="en-US" b="1" dirty="0" smtClean="0">
                <a:solidFill>
                  <a:schemeClr val="tx2"/>
                </a:solidFill>
              </a:rPr>
              <a:t>五、问题思考</a:t>
            </a:r>
            <a:endParaRPr lang="en-US" altLang="zh-CN" b="1" dirty="0" smtClean="0">
              <a:solidFill>
                <a:schemeClr val="tx2"/>
              </a:solidFill>
            </a:endParaRPr>
          </a:p>
          <a:p>
            <a:pPr marL="452438" lvl="1" indent="-452438">
              <a:lnSpc>
                <a:spcPct val="130000"/>
              </a:lnSpc>
              <a:spcBef>
                <a:spcPts val="1200"/>
              </a:spcBef>
              <a:buNone/>
            </a:pPr>
            <a:r>
              <a:rPr lang="zh-CN" altLang="en-US" dirty="0" smtClean="0">
                <a:solidFill>
                  <a:srgbClr val="0000FF"/>
                </a:solidFill>
              </a:rPr>
              <a:t>（</a:t>
            </a:r>
            <a:r>
              <a:rPr lang="en-US" altLang="zh-CN" dirty="0" smtClean="0">
                <a:solidFill>
                  <a:srgbClr val="0000FF"/>
                </a:solidFill>
              </a:rPr>
              <a:t>1</a:t>
            </a:r>
            <a:r>
              <a:rPr lang="zh-CN" altLang="en-US" dirty="0" smtClean="0">
                <a:solidFill>
                  <a:srgbClr val="0000FF"/>
                </a:solidFill>
              </a:rPr>
              <a:t>）算法、程序的区别？</a:t>
            </a:r>
            <a:endParaRPr lang="en-US" altLang="zh-CN" dirty="0" smtClean="0">
              <a:solidFill>
                <a:srgbClr val="0000FF"/>
              </a:solidFill>
            </a:endParaRPr>
          </a:p>
          <a:p>
            <a:pPr marL="452438" lvl="1" indent="-452438">
              <a:lnSpc>
                <a:spcPct val="130000"/>
              </a:lnSpc>
              <a:spcBef>
                <a:spcPts val="1200"/>
              </a:spcBef>
              <a:buNone/>
            </a:pPr>
            <a:endParaRPr lang="en-US" altLang="zh-CN" dirty="0" smtClean="0">
              <a:solidFill>
                <a:srgbClr val="0000FF"/>
              </a:solidFill>
            </a:endParaRPr>
          </a:p>
          <a:p>
            <a:pPr marL="452438" lvl="1" indent="-452438">
              <a:lnSpc>
                <a:spcPct val="130000"/>
              </a:lnSpc>
              <a:spcBef>
                <a:spcPts val="1200"/>
              </a:spcBef>
              <a:buNone/>
            </a:pPr>
            <a:r>
              <a:rPr lang="zh-CN" altLang="en-US" dirty="0" smtClean="0">
                <a:solidFill>
                  <a:srgbClr val="0000FF"/>
                </a:solidFill>
              </a:rPr>
              <a:t>（</a:t>
            </a:r>
            <a:r>
              <a:rPr lang="en-US" altLang="zh-CN" dirty="0" smtClean="0">
                <a:solidFill>
                  <a:srgbClr val="0000FF"/>
                </a:solidFill>
              </a:rPr>
              <a:t>2</a:t>
            </a:r>
            <a:r>
              <a:rPr lang="zh-CN" altLang="en-US" dirty="0" smtClean="0">
                <a:solidFill>
                  <a:srgbClr val="0000FF"/>
                </a:solidFill>
              </a:rPr>
              <a:t>）从什么意义上说，下列指令序列不能构成算法？</a:t>
            </a:r>
            <a:endParaRPr lang="en-US" altLang="zh-CN" dirty="0" smtClean="0">
              <a:solidFill>
                <a:srgbClr val="0000FF"/>
              </a:solidFill>
            </a:endParaRPr>
          </a:p>
          <a:p>
            <a:pPr lvl="1">
              <a:lnSpc>
                <a:spcPct val="130000"/>
              </a:lnSpc>
              <a:spcBef>
                <a:spcPts val="1200"/>
              </a:spcBef>
            </a:pPr>
            <a:r>
              <a:rPr lang="zh-CN" altLang="en-US" dirty="0" smtClean="0">
                <a:solidFill>
                  <a:srgbClr val="0000FF"/>
                </a:solidFill>
              </a:rPr>
              <a:t>第</a:t>
            </a:r>
            <a:r>
              <a:rPr lang="en-US" altLang="zh-CN" dirty="0" smtClean="0">
                <a:solidFill>
                  <a:srgbClr val="0000FF"/>
                </a:solidFill>
              </a:rPr>
              <a:t>1</a:t>
            </a:r>
            <a:r>
              <a:rPr lang="zh-CN" altLang="en-US" dirty="0" smtClean="0">
                <a:solidFill>
                  <a:srgbClr val="0000FF"/>
                </a:solidFill>
              </a:rPr>
              <a:t>步：从你的口袋里取出一枚硬币放到桌上；</a:t>
            </a:r>
          </a:p>
          <a:p>
            <a:pPr lvl="1">
              <a:lnSpc>
                <a:spcPct val="130000"/>
              </a:lnSpc>
              <a:spcBef>
                <a:spcPts val="1200"/>
              </a:spcBef>
            </a:pPr>
            <a:r>
              <a:rPr lang="zh-CN" altLang="en-US" dirty="0" smtClean="0">
                <a:solidFill>
                  <a:srgbClr val="0000FF"/>
                </a:solidFill>
              </a:rPr>
              <a:t>第</a:t>
            </a:r>
            <a:r>
              <a:rPr lang="en-US" altLang="zh-CN" dirty="0" smtClean="0">
                <a:solidFill>
                  <a:srgbClr val="0000FF"/>
                </a:solidFill>
              </a:rPr>
              <a:t>2</a:t>
            </a:r>
            <a:r>
              <a:rPr lang="zh-CN" altLang="en-US" dirty="0" smtClean="0">
                <a:solidFill>
                  <a:srgbClr val="0000FF"/>
                </a:solidFill>
              </a:rPr>
              <a:t>步：返回第</a:t>
            </a:r>
            <a:r>
              <a:rPr lang="en-US" altLang="zh-CN" dirty="0" smtClean="0">
                <a:solidFill>
                  <a:srgbClr val="0000FF"/>
                </a:solidFill>
              </a:rPr>
              <a:t>1</a:t>
            </a:r>
            <a:r>
              <a:rPr lang="zh-CN" altLang="en-US" dirty="0" smtClean="0">
                <a:solidFill>
                  <a:srgbClr val="0000FF"/>
                </a:solidFill>
              </a:rPr>
              <a:t>步。</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16</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14" name="内容占位符 2"/>
          <p:cNvSpPr>
            <a:spLocks noGrp="1"/>
          </p:cNvSpPr>
          <p:nvPr>
            <p:ph idx="1"/>
          </p:nvPr>
        </p:nvSpPr>
        <p:spPr>
          <a:xfrm>
            <a:off x="457200" y="1285860"/>
            <a:ext cx="8229600" cy="4840303"/>
          </a:xfrm>
        </p:spPr>
        <p:txBody>
          <a:bodyPr/>
          <a:lstStyle/>
          <a:p>
            <a:pPr>
              <a:lnSpc>
                <a:spcPct val="150000"/>
              </a:lnSpc>
            </a:pPr>
            <a:r>
              <a:rPr lang="zh-CN" altLang="en-US" b="1" dirty="0" smtClean="0"/>
              <a:t>算法的表示</a:t>
            </a:r>
          </a:p>
          <a:p>
            <a:pPr marL="452438" lvl="1" indent="4763">
              <a:lnSpc>
                <a:spcPct val="130000"/>
              </a:lnSpc>
              <a:spcBef>
                <a:spcPts val="1200"/>
              </a:spcBef>
              <a:buNone/>
            </a:pPr>
            <a:r>
              <a:rPr lang="zh-CN" altLang="en-US" dirty="0" smtClean="0"/>
              <a:t>算法是抽象的，描述算法需要一种高效一致、简单易懂的表达方法</a:t>
            </a:r>
          </a:p>
          <a:p>
            <a:pPr lvl="1">
              <a:lnSpc>
                <a:spcPct val="130000"/>
              </a:lnSpc>
              <a:spcBef>
                <a:spcPts val="1200"/>
              </a:spcBef>
            </a:pPr>
            <a:r>
              <a:rPr lang="zh-CN" altLang="en-US" dirty="0" smtClean="0"/>
              <a:t>自然语言（</a:t>
            </a:r>
            <a:r>
              <a:rPr lang="en-US" altLang="zh-CN" dirty="0" smtClean="0"/>
              <a:t>natural language</a:t>
            </a:r>
            <a:r>
              <a:rPr lang="zh-CN" altLang="en-US" dirty="0" smtClean="0"/>
              <a:t>）</a:t>
            </a:r>
          </a:p>
          <a:p>
            <a:pPr lvl="1">
              <a:lnSpc>
                <a:spcPct val="130000"/>
              </a:lnSpc>
              <a:spcBef>
                <a:spcPts val="1200"/>
              </a:spcBef>
            </a:pPr>
            <a:r>
              <a:rPr lang="zh-CN" altLang="en-US" dirty="0" smtClean="0"/>
              <a:t>原语（</a:t>
            </a:r>
            <a:r>
              <a:rPr lang="en-US" altLang="zh-CN" dirty="0" smtClean="0"/>
              <a:t>primitive</a:t>
            </a:r>
            <a:r>
              <a:rPr lang="zh-CN" altLang="en-US" dirty="0" smtClean="0"/>
              <a:t>）</a:t>
            </a:r>
          </a:p>
          <a:p>
            <a:pPr lvl="1">
              <a:lnSpc>
                <a:spcPct val="130000"/>
              </a:lnSpc>
              <a:spcBef>
                <a:spcPts val="1200"/>
              </a:spcBef>
            </a:pPr>
            <a:r>
              <a:rPr lang="zh-CN" altLang="en-US" dirty="0" smtClean="0"/>
              <a:t>伪代码（</a:t>
            </a:r>
            <a:r>
              <a:rPr lang="en-US" altLang="zh-CN" dirty="0" err="1" smtClean="0"/>
              <a:t>pseudocode</a:t>
            </a:r>
            <a:r>
              <a:rPr lang="zh-CN" altLang="en-US" dirty="0" smtClean="0"/>
              <a:t>）</a:t>
            </a:r>
          </a:p>
          <a:p>
            <a:pPr lvl="1">
              <a:lnSpc>
                <a:spcPct val="130000"/>
              </a:lnSpc>
              <a:spcBef>
                <a:spcPts val="1200"/>
              </a:spcBef>
            </a:pPr>
            <a:r>
              <a:rPr lang="zh-CN" altLang="en-US" dirty="0" smtClean="0"/>
              <a:t>流程图（</a:t>
            </a:r>
            <a:r>
              <a:rPr lang="en-US" altLang="zh-CN" dirty="0" smtClean="0"/>
              <a:t>flow chart</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checkerboard(across)">
                                      <p:cBhvr>
                                        <p:cTn id="7" dur="500"/>
                                        <p:tgtEl>
                                          <p:spTgt spid="14">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checkerboard(across)">
                                      <p:cBhvr>
                                        <p:cTn id="10" dur="500"/>
                                        <p:tgtEl>
                                          <p:spTgt spid="14">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animEffect transition="in" filter="checkerboard(across)">
                                      <p:cBhvr>
                                        <p:cTn id="13" dur="500"/>
                                        <p:tgtEl>
                                          <p:spTgt spid="14">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4">
                                            <p:txEl>
                                              <p:pRg st="5" end="5"/>
                                            </p:txEl>
                                          </p:spTgt>
                                        </p:tgtEl>
                                        <p:attrNameLst>
                                          <p:attrName>style.visibility</p:attrName>
                                        </p:attrNameLst>
                                      </p:cBhvr>
                                      <p:to>
                                        <p:strVal val="visible"/>
                                      </p:to>
                                    </p:set>
                                    <p:animEffect transition="in" filter="checkerboard(across)">
                                      <p:cBhvr>
                                        <p:cTn id="16"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17</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14" name="内容占位符 2"/>
          <p:cNvSpPr>
            <a:spLocks noGrp="1"/>
          </p:cNvSpPr>
          <p:nvPr>
            <p:ph idx="1"/>
          </p:nvPr>
        </p:nvSpPr>
        <p:spPr>
          <a:xfrm>
            <a:off x="457200" y="1285860"/>
            <a:ext cx="8229600" cy="4840303"/>
          </a:xfrm>
        </p:spPr>
        <p:txBody>
          <a:bodyPr>
            <a:normAutofit/>
          </a:bodyPr>
          <a:lstStyle/>
          <a:p>
            <a:pPr>
              <a:lnSpc>
                <a:spcPct val="150000"/>
              </a:lnSpc>
              <a:buNone/>
            </a:pPr>
            <a:r>
              <a:rPr lang="zh-CN" altLang="en-US" b="1" dirty="0" smtClean="0">
                <a:solidFill>
                  <a:schemeClr val="tx2"/>
                </a:solidFill>
              </a:rPr>
              <a:t>一、原语（</a:t>
            </a:r>
            <a:r>
              <a:rPr lang="en-US" altLang="zh-CN" b="1" dirty="0" smtClean="0">
                <a:solidFill>
                  <a:schemeClr val="tx2"/>
                </a:solidFill>
              </a:rPr>
              <a:t>primitive</a:t>
            </a:r>
            <a:r>
              <a:rPr lang="zh-CN" altLang="en-US" b="1" dirty="0" smtClean="0">
                <a:solidFill>
                  <a:schemeClr val="tx2"/>
                </a:solidFill>
              </a:rPr>
              <a:t>）</a:t>
            </a:r>
            <a:endParaRPr lang="en-US" altLang="zh-CN" b="1" dirty="0" smtClean="0">
              <a:solidFill>
                <a:schemeClr val="tx2"/>
              </a:solidFill>
            </a:endParaRPr>
          </a:p>
          <a:p>
            <a:pPr lvl="1">
              <a:lnSpc>
                <a:spcPct val="130000"/>
              </a:lnSpc>
              <a:spcBef>
                <a:spcPts val="1200"/>
              </a:spcBef>
            </a:pPr>
            <a:r>
              <a:rPr lang="en-US" altLang="zh-CN" dirty="0" smtClean="0"/>
              <a:t>Requires well-defined forms</a:t>
            </a:r>
          </a:p>
          <a:p>
            <a:pPr lvl="1">
              <a:lnSpc>
                <a:spcPct val="130000"/>
              </a:lnSpc>
              <a:spcBef>
                <a:spcPts val="1200"/>
              </a:spcBef>
            </a:pPr>
            <a:r>
              <a:rPr lang="en-US" altLang="zh-CN" dirty="0" smtClean="0">
                <a:ea typeface="宋体" charset="-122"/>
              </a:rPr>
              <a:t>A collection of primitives constitutes a programming language</a:t>
            </a:r>
            <a:endParaRPr lang="en-US" altLang="zh-CN" dirty="0" smtClean="0"/>
          </a:p>
          <a:p>
            <a:pPr lvl="1">
              <a:lnSpc>
                <a:spcPct val="130000"/>
              </a:lnSpc>
              <a:spcBef>
                <a:spcPts val="1200"/>
              </a:spcBef>
              <a:buNone/>
            </a:pPr>
            <a:r>
              <a:rPr lang="zh-CN" altLang="en-US" b="1" dirty="0" smtClean="0">
                <a:solidFill>
                  <a:srgbClr val="0000FF"/>
                </a:solidFill>
              </a:rPr>
              <a:t>优点：</a:t>
            </a:r>
            <a:endParaRPr lang="en-US" altLang="zh-CN" b="1" dirty="0" smtClean="0">
              <a:solidFill>
                <a:srgbClr val="0000FF"/>
              </a:solidFill>
            </a:endParaRPr>
          </a:p>
          <a:p>
            <a:pPr lvl="2" indent="-690563">
              <a:lnSpc>
                <a:spcPct val="130000"/>
              </a:lnSpc>
              <a:spcBef>
                <a:spcPts val="1200"/>
              </a:spcBef>
              <a:buNone/>
            </a:pPr>
            <a:r>
              <a:rPr lang="zh-CN" altLang="en-US" dirty="0" smtClean="0"/>
              <a:t>（</a:t>
            </a:r>
            <a:r>
              <a:rPr lang="en-US" altLang="zh-CN" dirty="0" smtClean="0"/>
              <a:t>1</a:t>
            </a:r>
            <a:r>
              <a:rPr lang="zh-CN" altLang="en-US" dirty="0" smtClean="0"/>
              <a:t>）消除了歧义</a:t>
            </a:r>
          </a:p>
          <a:p>
            <a:pPr lvl="2" indent="-690563">
              <a:lnSpc>
                <a:spcPct val="130000"/>
              </a:lnSpc>
              <a:spcBef>
                <a:spcPts val="1200"/>
              </a:spcBef>
              <a:buNone/>
            </a:pPr>
            <a:r>
              <a:rPr lang="zh-CN" altLang="en-US" dirty="0" smtClean="0"/>
              <a:t>（</a:t>
            </a:r>
            <a:r>
              <a:rPr lang="en-US" altLang="zh-CN" dirty="0" smtClean="0"/>
              <a:t>2</a:t>
            </a:r>
            <a:r>
              <a:rPr lang="zh-CN" altLang="en-US" dirty="0" smtClean="0"/>
              <a:t>）统一了表达的精细程度</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 calcmode="lin" valueType="num">
                                      <p:cBhvr additive="base">
                                        <p:cTn id="7"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anim calcmode="lin" valueType="num">
                                      <p:cBhvr additive="base">
                                        <p:cTn id="11"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anim calcmode="lin" valueType="num">
                                      <p:cBhvr additive="base">
                                        <p:cTn id="15"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18</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6" name="Rectangle 2"/>
          <p:cNvSpPr txBox="1">
            <a:spLocks noChangeArrowheads="1"/>
          </p:cNvSpPr>
          <p:nvPr/>
        </p:nvSpPr>
        <p:spPr>
          <a:xfrm>
            <a:off x="539552" y="6074946"/>
            <a:ext cx="8219256" cy="49732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5.2  Folding a bird from a square piece of paper</a:t>
            </a:r>
          </a:p>
        </p:txBody>
      </p:sp>
      <p:pic>
        <p:nvPicPr>
          <p:cNvPr id="7" name="Picture 6" descr="fig_05_0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437834"/>
            <a:ext cx="488248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19</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8" name="Rectangle 2"/>
          <p:cNvSpPr txBox="1">
            <a:spLocks noChangeArrowheads="1"/>
          </p:cNvSpPr>
          <p:nvPr/>
        </p:nvSpPr>
        <p:spPr>
          <a:xfrm>
            <a:off x="2639288" y="6165304"/>
            <a:ext cx="5647488" cy="59634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5.3  Origami primitives</a:t>
            </a:r>
          </a:p>
        </p:txBody>
      </p:sp>
      <p:pic>
        <p:nvPicPr>
          <p:cNvPr id="9" name="Picture 6" descr="fig_05_0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02" y="570558"/>
            <a:ext cx="6285026" cy="5644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0" y="0"/>
            <a:ext cx="3632200" cy="6858000"/>
          </a:xfrm>
          <a:prstGeom prst="rect">
            <a:avLst/>
          </a:prstGeom>
          <a:gradFill rotWithShape="1">
            <a:gsLst>
              <a:gs pos="0">
                <a:srgbClr val="FFFFFF"/>
              </a:gs>
              <a:gs pos="100000">
                <a:srgbClr val="FFFFFF">
                  <a:alpha val="2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3" name="Freeform 11"/>
          <p:cNvSpPr>
            <a:spLocks/>
          </p:cNvSpPr>
          <p:nvPr/>
        </p:nvSpPr>
        <p:spPr bwMode="auto">
          <a:xfrm>
            <a:off x="-20638" y="-9525"/>
            <a:ext cx="4356101" cy="5824538"/>
          </a:xfrm>
          <a:custGeom>
            <a:avLst/>
            <a:gdLst>
              <a:gd name="T0" fmla="*/ 2147483646 w 2744"/>
              <a:gd name="T1" fmla="*/ 2147483646 h 3669"/>
              <a:gd name="T2" fmla="*/ 2147483646 w 2744"/>
              <a:gd name="T3" fmla="*/ 0 h 3669"/>
              <a:gd name="T4" fmla="*/ 2147483646 w 2744"/>
              <a:gd name="T5" fmla="*/ 2147483646 h 3669"/>
              <a:gd name="T6" fmla="*/ 2147483646 w 2744"/>
              <a:gd name="T7" fmla="*/ 2147483646 h 3669"/>
              <a:gd name="T8" fmla="*/ 2147483646 w 2744"/>
              <a:gd name="T9" fmla="*/ 2147483646 h 3669"/>
              <a:gd name="T10" fmla="*/ 2147483646 w 2744"/>
              <a:gd name="T11" fmla="*/ 2147483646 h 3669"/>
              <a:gd name="T12" fmla="*/ 2147483646 w 2744"/>
              <a:gd name="T13" fmla="*/ 2147483646 h 3669"/>
              <a:gd name="T14" fmla="*/ 2147483646 w 2744"/>
              <a:gd name="T15" fmla="*/ 2147483646 h 3669"/>
              <a:gd name="T16" fmla="*/ 2147483646 w 2744"/>
              <a:gd name="T17" fmla="*/ 2147483646 h 3669"/>
              <a:gd name="T18" fmla="*/ 2147483646 w 2744"/>
              <a:gd name="T19" fmla="*/ 2147483646 h 3669"/>
              <a:gd name="T20" fmla="*/ 2147483646 w 2744"/>
              <a:gd name="T21" fmla="*/ 0 h 3669"/>
              <a:gd name="T22" fmla="*/ 0 w 2744"/>
              <a:gd name="T23" fmla="*/ 0 h 3669"/>
              <a:gd name="T24" fmla="*/ 2147483646 w 2744"/>
              <a:gd name="T25" fmla="*/ 2147483646 h 36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44" h="3669">
                <a:moveTo>
                  <a:pt x="7" y="453"/>
                </a:moveTo>
                <a:lnTo>
                  <a:pt x="828" y="0"/>
                </a:lnTo>
                <a:lnTo>
                  <a:pt x="2298" y="847"/>
                </a:lnTo>
                <a:lnTo>
                  <a:pt x="2311" y="2316"/>
                </a:lnTo>
                <a:lnTo>
                  <a:pt x="835" y="3216"/>
                </a:lnTo>
                <a:lnTo>
                  <a:pt x="7" y="2750"/>
                </a:lnTo>
                <a:lnTo>
                  <a:pt x="7" y="3197"/>
                </a:lnTo>
                <a:lnTo>
                  <a:pt x="828" y="3669"/>
                </a:lnTo>
                <a:lnTo>
                  <a:pt x="2744" y="2537"/>
                </a:lnTo>
                <a:lnTo>
                  <a:pt x="2738" y="634"/>
                </a:lnTo>
                <a:lnTo>
                  <a:pt x="1625" y="0"/>
                </a:lnTo>
                <a:lnTo>
                  <a:pt x="0" y="0"/>
                </a:lnTo>
                <a:lnTo>
                  <a:pt x="7" y="453"/>
                </a:lnTo>
                <a:close/>
              </a:path>
            </a:pathLst>
          </a:custGeom>
          <a:solidFill>
            <a:srgbClr val="FFFFFF">
              <a:alpha val="23137"/>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Group 18"/>
          <p:cNvGrpSpPr>
            <a:grpSpLocks/>
          </p:cNvGrpSpPr>
          <p:nvPr/>
        </p:nvGrpSpPr>
        <p:grpSpPr bwMode="auto">
          <a:xfrm>
            <a:off x="0" y="2133600"/>
            <a:ext cx="9144000" cy="2819400"/>
            <a:chOff x="0" y="1910"/>
            <a:chExt cx="8191" cy="2524"/>
          </a:xfrm>
        </p:grpSpPr>
        <p:grpSp>
          <p:nvGrpSpPr>
            <p:cNvPr id="5" name="Group 7"/>
            <p:cNvGrpSpPr>
              <a:grpSpLocks/>
            </p:cNvGrpSpPr>
            <p:nvPr/>
          </p:nvGrpSpPr>
          <p:grpSpPr bwMode="auto">
            <a:xfrm>
              <a:off x="0" y="1918"/>
              <a:ext cx="8191" cy="2183"/>
              <a:chOff x="0" y="1344"/>
              <a:chExt cx="5760" cy="1536"/>
            </a:xfrm>
          </p:grpSpPr>
          <p:sp>
            <p:nvSpPr>
              <p:cNvPr id="8" name="Rectangle 8"/>
              <p:cNvSpPr>
                <a:spLocks noChangeArrowheads="1"/>
              </p:cNvSpPr>
              <p:nvPr/>
            </p:nvSpPr>
            <p:spPr bwMode="auto">
              <a:xfrm>
                <a:off x="0" y="1344"/>
                <a:ext cx="1014" cy="1536"/>
              </a:xfrm>
              <a:prstGeom prst="rect">
                <a:avLst/>
              </a:prstGeom>
              <a:gradFill rotWithShape="1">
                <a:gsLst>
                  <a:gs pos="0">
                    <a:srgbClr val="D9241F">
                      <a:alpha val="20000"/>
                    </a:srgbClr>
                  </a:gs>
                  <a:gs pos="100000">
                    <a:srgbClr val="D9241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800">
                  <a:ea typeface="宋体" pitchFamily="2" charset="-122"/>
                </a:endParaRPr>
              </a:p>
            </p:txBody>
          </p:sp>
          <p:sp>
            <p:nvSpPr>
              <p:cNvPr id="9" name="Rectangle 9"/>
              <p:cNvSpPr>
                <a:spLocks noChangeArrowheads="1"/>
              </p:cNvSpPr>
              <p:nvPr/>
            </p:nvSpPr>
            <p:spPr bwMode="auto">
              <a:xfrm>
                <a:off x="4804" y="1344"/>
                <a:ext cx="956" cy="1536"/>
              </a:xfrm>
              <a:prstGeom prst="rect">
                <a:avLst/>
              </a:prstGeom>
              <a:gradFill rotWithShape="1">
                <a:gsLst>
                  <a:gs pos="0">
                    <a:srgbClr val="D9241F"/>
                  </a:gs>
                  <a:gs pos="100000">
                    <a:srgbClr val="D9241F">
                      <a:alpha val="2000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6" tIns="32147" rIns="64296" bIns="32147" anchor="ctr"/>
              <a:lstStyle/>
              <a:p>
                <a:pPr algn="ctr" eaLnBrk="1" hangingPunct="1"/>
                <a:endParaRPr lang="zh-CN" altLang="zh-CN" sz="2800">
                  <a:ea typeface="宋体" pitchFamily="2" charset="-122"/>
                </a:endParaRPr>
              </a:p>
            </p:txBody>
          </p:sp>
          <p:sp>
            <p:nvSpPr>
              <p:cNvPr id="10" name="Rectangle 10"/>
              <p:cNvSpPr>
                <a:spLocks noChangeArrowheads="1"/>
              </p:cNvSpPr>
              <p:nvPr/>
            </p:nvSpPr>
            <p:spPr bwMode="auto">
              <a:xfrm>
                <a:off x="1002" y="1344"/>
                <a:ext cx="3818" cy="1536"/>
              </a:xfrm>
              <a:prstGeom prst="rect">
                <a:avLst/>
              </a:prstGeom>
              <a:solidFill>
                <a:srgbClr val="D9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800">
                  <a:ea typeface="宋体" pitchFamily="2" charset="-122"/>
                </a:endParaRPr>
              </a:p>
            </p:txBody>
          </p:sp>
        </p:grpSp>
        <p:sp>
          <p:nvSpPr>
            <p:cNvPr id="6" name="Rectangle 13"/>
            <p:cNvSpPr>
              <a:spLocks noChangeArrowheads="1"/>
            </p:cNvSpPr>
            <p:nvPr/>
          </p:nvSpPr>
          <p:spPr bwMode="auto">
            <a:xfrm>
              <a:off x="0" y="4093"/>
              <a:ext cx="8191" cy="341"/>
            </a:xfrm>
            <a:prstGeom prst="rect">
              <a:avLst/>
            </a:prstGeom>
            <a:gradFill rotWithShape="1">
              <a:gsLst>
                <a:gs pos="0">
                  <a:srgbClr val="000000"/>
                </a:gs>
                <a:gs pos="100000">
                  <a:srgbClr val="000000">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800">
                <a:ea typeface="宋体" pitchFamily="2" charset="-122"/>
              </a:endParaRPr>
            </a:p>
          </p:txBody>
        </p:sp>
        <p:sp>
          <p:nvSpPr>
            <p:cNvPr id="7" name="Line 14"/>
            <p:cNvSpPr>
              <a:spLocks noChangeShapeType="1"/>
            </p:cNvSpPr>
            <p:nvPr/>
          </p:nvSpPr>
          <p:spPr bwMode="auto">
            <a:xfrm>
              <a:off x="0" y="1910"/>
              <a:ext cx="8191"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sp>
        <p:nvSpPr>
          <p:cNvPr id="11" name="AutoShape 15"/>
          <p:cNvSpPr>
            <a:spLocks noChangeAspect="1" noChangeArrowheads="1"/>
          </p:cNvSpPr>
          <p:nvPr/>
        </p:nvSpPr>
        <p:spPr bwMode="auto">
          <a:xfrm rot="1800000">
            <a:off x="7010400" y="5029200"/>
            <a:ext cx="1298575" cy="1123950"/>
          </a:xfrm>
          <a:prstGeom prst="hexagon">
            <a:avLst>
              <a:gd name="adj" fmla="val 28884"/>
              <a:gd name="vf" fmla="val 115470"/>
            </a:avLst>
          </a:prstGeom>
          <a:noFill/>
          <a:ln w="152400" algn="ctr">
            <a:solidFill>
              <a:srgbClr val="FFFFFF">
                <a:alpha val="2000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ea typeface="宋体" pitchFamily="2" charset="-122"/>
            </a:endParaRPr>
          </a:p>
        </p:txBody>
      </p:sp>
      <p:sp>
        <p:nvSpPr>
          <p:cNvPr id="12" name="Freeform 16"/>
          <p:cNvSpPr>
            <a:spLocks/>
          </p:cNvSpPr>
          <p:nvPr/>
        </p:nvSpPr>
        <p:spPr bwMode="auto">
          <a:xfrm>
            <a:off x="6248400" y="6199188"/>
            <a:ext cx="1143000" cy="658812"/>
          </a:xfrm>
          <a:custGeom>
            <a:avLst/>
            <a:gdLst>
              <a:gd name="T0" fmla="*/ 0 w 720"/>
              <a:gd name="T1" fmla="*/ 2147483646 h 415"/>
              <a:gd name="T2" fmla="*/ 0 w 720"/>
              <a:gd name="T3" fmla="*/ 2147483646 h 415"/>
              <a:gd name="T4" fmla="*/ 2147483646 w 720"/>
              <a:gd name="T5" fmla="*/ 0 h 415"/>
              <a:gd name="T6" fmla="*/ 2147483646 w 720"/>
              <a:gd name="T7" fmla="*/ 2147483646 h 415"/>
              <a:gd name="T8" fmla="*/ 2147483646 w 720"/>
              <a:gd name="T9" fmla="*/ 2147483646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15">
                <a:moveTo>
                  <a:pt x="0" y="415"/>
                </a:moveTo>
                <a:lnTo>
                  <a:pt x="0" y="223"/>
                </a:lnTo>
                <a:lnTo>
                  <a:pt x="357" y="0"/>
                </a:lnTo>
                <a:lnTo>
                  <a:pt x="720" y="223"/>
                </a:lnTo>
                <a:lnTo>
                  <a:pt x="720" y="415"/>
                </a:lnTo>
              </a:path>
            </a:pathLst>
          </a:custGeom>
          <a:noFill/>
          <a:ln w="152400" cap="flat" cmpd="sng">
            <a:solidFill>
              <a:srgbClr val="FFFF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7"/>
          <p:cNvSpPr>
            <a:spLocks/>
          </p:cNvSpPr>
          <p:nvPr/>
        </p:nvSpPr>
        <p:spPr bwMode="auto">
          <a:xfrm>
            <a:off x="8610600" y="4953000"/>
            <a:ext cx="533400" cy="1295400"/>
          </a:xfrm>
          <a:custGeom>
            <a:avLst/>
            <a:gdLst>
              <a:gd name="T0" fmla="*/ 2147483646 w 336"/>
              <a:gd name="T1" fmla="*/ 0 h 816"/>
              <a:gd name="T2" fmla="*/ 0 w 336"/>
              <a:gd name="T3" fmla="*/ 2147483646 h 816"/>
              <a:gd name="T4" fmla="*/ 0 w 336"/>
              <a:gd name="T5" fmla="*/ 2147483646 h 816"/>
              <a:gd name="T6" fmla="*/ 2147483646 w 336"/>
              <a:gd name="T7" fmla="*/ 2147483646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 h="816">
                <a:moveTo>
                  <a:pt x="336" y="0"/>
                </a:moveTo>
                <a:lnTo>
                  <a:pt x="0" y="192"/>
                </a:lnTo>
                <a:lnTo>
                  <a:pt x="0" y="624"/>
                </a:lnTo>
                <a:lnTo>
                  <a:pt x="336" y="816"/>
                </a:lnTo>
              </a:path>
            </a:pathLst>
          </a:custGeom>
          <a:noFill/>
          <a:ln w="152400" cap="flat" cmpd="sng">
            <a:solidFill>
              <a:srgbClr val="FFFFFF">
                <a:alpha val="20000"/>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4"/>
          <p:cNvSpPr txBox="1">
            <a:spLocks noChangeArrowheads="1"/>
          </p:cNvSpPr>
          <p:nvPr/>
        </p:nvSpPr>
        <p:spPr>
          <a:xfrm>
            <a:off x="922338" y="2517775"/>
            <a:ext cx="7294562" cy="10302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600" dirty="0" smtClean="0">
                <a:solidFill>
                  <a:schemeClr val="bg1"/>
                </a:solidFill>
                <a:latin typeface="华文琥珀" panose="02010800040101010101" pitchFamily="2" charset="-122"/>
                <a:ea typeface="华文琥珀" panose="02010800040101010101" pitchFamily="2" charset="-122"/>
              </a:rPr>
              <a:t>第</a:t>
            </a:r>
            <a:r>
              <a:rPr lang="zh-CN" altLang="en-US" sz="6600" dirty="0">
                <a:solidFill>
                  <a:schemeClr val="bg1"/>
                </a:solidFill>
                <a:latin typeface="华文琥珀" panose="02010800040101010101" pitchFamily="2" charset="-122"/>
                <a:ea typeface="华文琥珀" panose="02010800040101010101" pitchFamily="2" charset="-122"/>
              </a:rPr>
              <a:t>五</a:t>
            </a:r>
            <a:r>
              <a:rPr lang="zh-CN" altLang="en-US" sz="6600" dirty="0" smtClean="0">
                <a:solidFill>
                  <a:schemeClr val="bg1"/>
                </a:solidFill>
                <a:latin typeface="华文琥珀" panose="02010800040101010101" pitchFamily="2" charset="-122"/>
                <a:ea typeface="华文琥珀" panose="02010800040101010101" pitchFamily="2" charset="-122"/>
              </a:rPr>
              <a:t>章   算 法</a:t>
            </a:r>
            <a:endParaRPr lang="zh-CN" altLang="en-US" sz="6000" dirty="0">
              <a:solidFill>
                <a:schemeClr val="bg1"/>
              </a:solidFill>
              <a:latin typeface="华文琥珀" panose="02010800040101010101" pitchFamily="2" charset="-122"/>
              <a:ea typeface="华文琥珀" panose="02010800040101010101" pitchFamily="2" charset="-122"/>
            </a:endParaRPr>
          </a:p>
        </p:txBody>
      </p:sp>
      <p:sp>
        <p:nvSpPr>
          <p:cNvPr id="15" name="Rectangle 5"/>
          <p:cNvSpPr txBox="1">
            <a:spLocks noChangeArrowheads="1"/>
          </p:cNvSpPr>
          <p:nvPr/>
        </p:nvSpPr>
        <p:spPr>
          <a:xfrm>
            <a:off x="928688" y="3816350"/>
            <a:ext cx="7280275" cy="5487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4000" dirty="0" smtClean="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讲授人：</a:t>
            </a:r>
            <a:r>
              <a:rPr lang="zh-CN" altLang="en-US" sz="4000"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孙波</a:t>
            </a:r>
            <a:endParaRPr lang="en-US" altLang="zh-CN" sz="4000" dirty="0" smtClean="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grpSp>
        <p:nvGrpSpPr>
          <p:cNvPr id="16" name="组合 15"/>
          <p:cNvGrpSpPr/>
          <p:nvPr/>
        </p:nvGrpSpPr>
        <p:grpSpPr>
          <a:xfrm>
            <a:off x="-280544" y="173581"/>
            <a:ext cx="3680853" cy="1191392"/>
            <a:chOff x="143584" y="2480333"/>
            <a:chExt cx="8841899" cy="1605305"/>
          </a:xfrm>
        </p:grpSpPr>
        <p:sp>
          <p:nvSpPr>
            <p:cNvPr id="17" name="TextBox 16"/>
            <p:cNvSpPr txBox="1"/>
            <p:nvPr/>
          </p:nvSpPr>
          <p:spPr>
            <a:xfrm>
              <a:off x="143584" y="3629464"/>
              <a:ext cx="8759124" cy="456174"/>
            </a:xfrm>
            <a:prstGeom prst="rect">
              <a:avLst/>
            </a:prstGeom>
            <a:noFill/>
          </p:spPr>
          <p:txBody>
            <a:bodyPr wrap="square" rtlCol="0">
              <a:spAutoFit/>
            </a:bodyPr>
            <a:lstStyle/>
            <a:p>
              <a:pPr algn="ctr"/>
              <a:r>
                <a:rPr lang="zh-CN" altLang="en-US" sz="1600" b="1" dirty="0" smtClean="0">
                  <a:latin typeface="黑体" pitchFamily="49" charset="-122"/>
                  <a:ea typeface="黑体" pitchFamily="49" charset="-122"/>
                </a:rPr>
                <a:t>信息科学与技术学院</a:t>
              </a:r>
              <a:endParaRPr lang="zh-CN" altLang="en-US" sz="1600" b="1" dirty="0">
                <a:latin typeface="黑体" pitchFamily="49" charset="-122"/>
                <a:ea typeface="黑体" pitchFamily="49" charset="-122"/>
              </a:endParaRPr>
            </a:p>
          </p:txBody>
        </p:sp>
        <p:sp>
          <p:nvSpPr>
            <p:cNvPr id="18" name="TextBox 17"/>
            <p:cNvSpPr txBox="1"/>
            <p:nvPr/>
          </p:nvSpPr>
          <p:spPr>
            <a:xfrm>
              <a:off x="226359" y="2480333"/>
              <a:ext cx="8759124" cy="870879"/>
            </a:xfrm>
            <a:prstGeom prst="rect">
              <a:avLst/>
            </a:prstGeom>
            <a:noFill/>
          </p:spPr>
          <p:txBody>
            <a:bodyPr wrap="square" rtlCol="0">
              <a:spAutoFit/>
            </a:bodyPr>
            <a:lstStyle/>
            <a:p>
              <a:pPr algn="ctr"/>
              <a:r>
                <a:rPr lang="zh-CN" altLang="en-US" sz="3600" b="1" dirty="0" smtClean="0">
                  <a:latin typeface="黑体" pitchFamily="49" charset="-122"/>
                  <a:ea typeface="黑体" pitchFamily="49" charset="-122"/>
                </a:rPr>
                <a:t>计算机导论</a:t>
              </a:r>
              <a:endParaRPr lang="en-US" altLang="zh-CN" sz="3600" b="1" dirty="0" smtClean="0">
                <a:latin typeface="黑体" pitchFamily="49" charset="-122"/>
                <a:ea typeface="黑体" pitchFamily="49" charset="-122"/>
              </a:endParaRPr>
            </a:p>
          </p:txBody>
        </p:sp>
        <p:cxnSp>
          <p:nvCxnSpPr>
            <p:cNvPr id="19" name="直接连接符 18"/>
            <p:cNvCxnSpPr/>
            <p:nvPr/>
          </p:nvCxnSpPr>
          <p:spPr>
            <a:xfrm>
              <a:off x="1914686" y="3616962"/>
              <a:ext cx="538246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21554" y="3277301"/>
              <a:ext cx="5418602" cy="311028"/>
            </a:xfrm>
            <a:prstGeom prst="rect">
              <a:avLst/>
            </a:prstGeom>
            <a:noFill/>
          </p:spPr>
          <p:txBody>
            <a:bodyPr wrap="none" rtlCol="0">
              <a:spAutoFit/>
            </a:bodyPr>
            <a:lstStyle/>
            <a:p>
              <a:pPr algn="ctr"/>
              <a:r>
                <a:rPr lang="en-US" altLang="zh-CN" sz="900" dirty="0" smtClean="0">
                  <a:latin typeface="Arial Black" pitchFamily="34" charset="0"/>
                </a:rPr>
                <a:t>INTRODUCTION OF COMPUTERS</a:t>
              </a:r>
              <a:endParaRPr lang="zh-CN" altLang="en-US" sz="900" dirty="0">
                <a:latin typeface="Arial Black" pitchFamily="34" charset="0"/>
              </a:endParaRPr>
            </a:p>
          </p:txBody>
        </p:sp>
      </p:grpSp>
    </p:spTree>
    <p:extLst>
      <p:ext uri="{BB962C8B-B14F-4D97-AF65-F5344CB8AC3E}">
        <p14:creationId xmlns:p14="http://schemas.microsoft.com/office/powerpoint/2010/main" val="145520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20</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14" name="内容占位符 2"/>
          <p:cNvSpPr>
            <a:spLocks noGrp="1"/>
          </p:cNvSpPr>
          <p:nvPr>
            <p:ph idx="1"/>
          </p:nvPr>
        </p:nvSpPr>
        <p:spPr>
          <a:xfrm>
            <a:off x="457200" y="1285860"/>
            <a:ext cx="8229600" cy="4840303"/>
          </a:xfrm>
        </p:spPr>
        <p:txBody>
          <a:bodyPr>
            <a:normAutofit/>
          </a:bodyPr>
          <a:lstStyle/>
          <a:p>
            <a:pPr>
              <a:lnSpc>
                <a:spcPct val="150000"/>
              </a:lnSpc>
              <a:buNone/>
            </a:pPr>
            <a:r>
              <a:rPr lang="zh-CN" altLang="en-US" b="1" dirty="0" smtClean="0">
                <a:solidFill>
                  <a:schemeClr val="tx2"/>
                </a:solidFill>
              </a:rPr>
              <a:t>二、伪代码（</a:t>
            </a:r>
            <a:r>
              <a:rPr lang="en-US" altLang="zh-CN" b="1" dirty="0" err="1" smtClean="0">
                <a:solidFill>
                  <a:schemeClr val="tx2"/>
                </a:solidFill>
              </a:rPr>
              <a:t>pseudocode</a:t>
            </a:r>
            <a:r>
              <a:rPr lang="zh-CN" altLang="en-US" b="1" dirty="0" smtClean="0">
                <a:solidFill>
                  <a:schemeClr val="tx2"/>
                </a:solidFill>
              </a:rPr>
              <a:t>）</a:t>
            </a:r>
            <a:endParaRPr lang="en-US" altLang="zh-CN" b="1" dirty="0" smtClean="0">
              <a:solidFill>
                <a:schemeClr val="tx2"/>
              </a:solidFill>
            </a:endParaRPr>
          </a:p>
          <a:p>
            <a:pPr marL="452438" lvl="1" indent="4763">
              <a:lnSpc>
                <a:spcPct val="130000"/>
              </a:lnSpc>
              <a:buNone/>
            </a:pPr>
            <a:r>
              <a:rPr lang="zh-CN" altLang="en-US" dirty="0" smtClean="0"/>
              <a:t>伪代码是在算法研制过程中非正式地表达算法思想的一种直观的符号系统。</a:t>
            </a:r>
            <a:endParaRPr lang="en-US" altLang="zh-CN" dirty="0" smtClean="0"/>
          </a:p>
          <a:p>
            <a:pPr lvl="1">
              <a:lnSpc>
                <a:spcPct val="150000"/>
              </a:lnSpc>
            </a:pPr>
            <a:endParaRPr lang="zh-CN" altLang="en-US" dirty="0" smtClean="0"/>
          </a:p>
          <a:p>
            <a:pPr lvl="1">
              <a:lnSpc>
                <a:spcPct val="150000"/>
              </a:lnSpc>
            </a:pPr>
            <a:endParaRPr lang="zh-CN" altLang="en-US" dirty="0" smtClean="0"/>
          </a:p>
          <a:p>
            <a:pPr>
              <a:lnSpc>
                <a:spcPct val="150000"/>
              </a:lnSpc>
            </a:pPr>
            <a:endParaRPr lang="zh-CN" altLang="en-US" dirty="0"/>
          </a:p>
        </p:txBody>
      </p:sp>
      <p:sp>
        <p:nvSpPr>
          <p:cNvPr id="5" name="云形标注 4"/>
          <p:cNvSpPr/>
          <p:nvPr/>
        </p:nvSpPr>
        <p:spPr>
          <a:xfrm>
            <a:off x="3419872" y="1772816"/>
            <a:ext cx="5256584" cy="1944216"/>
          </a:xfrm>
          <a:prstGeom prst="cloudCallout">
            <a:avLst>
              <a:gd name="adj1" fmla="val -29955"/>
              <a:gd name="adj2" fmla="val 607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如何定义一</a:t>
            </a:r>
            <a:r>
              <a:rPr lang="zh-CN" altLang="en-US" sz="2400" dirty="0" smtClean="0">
                <a:latin typeface="华文琥珀" panose="02010800040101010101" pitchFamily="2" charset="-122"/>
                <a:ea typeface="华文琥珀" panose="02010800040101010101" pitchFamily="2" charset="-122"/>
              </a:rPr>
              <a:t>种这样的直观符号系统？</a:t>
            </a:r>
            <a:endParaRPr lang="en-US" altLang="zh-CN" sz="2400" dirty="0">
              <a:latin typeface="华文琥珀" panose="02010800040101010101" pitchFamily="2" charset="-122"/>
              <a:ea typeface="华文琥珀" panose="02010800040101010101" pitchFamily="2" charset="-122"/>
            </a:endParaRPr>
          </a:p>
        </p:txBody>
      </p:sp>
      <p:sp>
        <p:nvSpPr>
          <p:cNvPr id="6" name="Rectangle 3"/>
          <p:cNvSpPr txBox="1">
            <a:spLocks noChangeArrowheads="1"/>
          </p:cNvSpPr>
          <p:nvPr/>
        </p:nvSpPr>
        <p:spPr>
          <a:xfrm>
            <a:off x="571472" y="4000504"/>
            <a:ext cx="8229600" cy="1771989"/>
          </a:xfrm>
          <a:prstGeom prst="rect">
            <a:avLst/>
          </a:prstGeom>
        </p:spPr>
        <p:txBody>
          <a:bodyPr vert="horz" lIns="91440" tIns="45720" rIns="91440" bIns="45720" rtlCol="0">
            <a:normAutofit fontScale="92500"/>
          </a:bodyPr>
          <a:lstStyle>
            <a:lvl1pPr marL="457200" indent="-457200" algn="l" defTabSz="914400" rtl="0" eaLnBrk="1" latinLnBrk="0" hangingPunct="1">
              <a:spcBef>
                <a:spcPct val="20000"/>
              </a:spcBef>
              <a:buClr>
                <a:srgbClr val="DC241F"/>
              </a:buClr>
              <a:buFont typeface="Wingdings" pitchFamily="2" charset="2"/>
              <a:buChar char=""/>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Clr>
                <a:srgbClr val="DC241F"/>
              </a:buClr>
              <a:buFont typeface="Wingdings" pitchFamily="2" charset="2"/>
              <a:buChar char=""/>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Clr>
                <a:srgbClr val="DC241F"/>
              </a:buClr>
              <a:buFont typeface="Wingdings" pitchFamily="2" charset="2"/>
              <a:buChar char="§"/>
              <a:defRPr sz="16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30000"/>
              </a:lnSpc>
              <a:buClr>
                <a:srgbClr val="DC241F"/>
              </a:buClr>
              <a:buFont typeface="Arial" pitchFamily="34" charset="0"/>
              <a:buNone/>
            </a:pPr>
            <a:r>
              <a:rPr lang="zh-CN" altLang="en-US" sz="2800" b="1" dirty="0" smtClean="0">
                <a:solidFill>
                  <a:srgbClr val="0000FF"/>
                </a:solidFill>
              </a:rPr>
              <a:t>方法</a:t>
            </a:r>
            <a:r>
              <a:rPr lang="zh-CN" altLang="en-US" sz="2800" dirty="0" smtClean="0"/>
              <a:t>：简化高级程序设计语言中的规定和细节，比如：省略对变量的定义和说明、简化语法的书写形式等。采用该方法通常要求大家对目标程序设计语言较为熟悉。</a:t>
            </a:r>
            <a:endParaRPr lang="en-US" altLang="zh-CN"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21</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14" name="内容占位符 2"/>
          <p:cNvSpPr>
            <a:spLocks noGrp="1"/>
          </p:cNvSpPr>
          <p:nvPr>
            <p:ph idx="1"/>
          </p:nvPr>
        </p:nvSpPr>
        <p:spPr>
          <a:xfrm>
            <a:off x="457200" y="1285860"/>
            <a:ext cx="8229600" cy="4840303"/>
          </a:xfrm>
        </p:spPr>
        <p:txBody>
          <a:bodyPr>
            <a:normAutofit fontScale="92500"/>
          </a:bodyPr>
          <a:lstStyle/>
          <a:p>
            <a:pPr>
              <a:lnSpc>
                <a:spcPct val="150000"/>
              </a:lnSpc>
              <a:buNone/>
            </a:pPr>
            <a:r>
              <a:rPr lang="zh-CN" altLang="en-US" b="1" dirty="0" smtClean="0"/>
              <a:t>例子</a:t>
            </a:r>
            <a:endParaRPr lang="en-US" altLang="zh-CN" b="1" dirty="0" smtClean="0"/>
          </a:p>
          <a:p>
            <a:pPr>
              <a:lnSpc>
                <a:spcPct val="150000"/>
              </a:lnSpc>
            </a:pPr>
            <a:r>
              <a:rPr lang="en-US" altLang="zh-CN" sz="2600" dirty="0" smtClean="0"/>
              <a:t>Assignment		    </a:t>
            </a:r>
            <a:r>
              <a:rPr lang="en-US" altLang="zh-CN" sz="2600" i="1" dirty="0" smtClean="0"/>
              <a:t>name     </a:t>
            </a:r>
            <a:r>
              <a:rPr lang="en-US" altLang="zh-CN" sz="2600" dirty="0" smtClean="0"/>
              <a:t> </a:t>
            </a:r>
            <a:r>
              <a:rPr lang="en-US" altLang="zh-CN" sz="2600" i="1" dirty="0" smtClean="0"/>
              <a:t>expression</a:t>
            </a:r>
          </a:p>
          <a:p>
            <a:pPr>
              <a:lnSpc>
                <a:spcPct val="150000"/>
              </a:lnSpc>
            </a:pPr>
            <a:r>
              <a:rPr lang="en-US" altLang="zh-CN" sz="2600" dirty="0" smtClean="0">
                <a:ea typeface="宋体" charset="-122"/>
                <a:sym typeface="Wingdings" pitchFamily="2" charset="2"/>
              </a:rPr>
              <a:t>Conditional selection	    </a:t>
            </a:r>
            <a:r>
              <a:rPr lang="en-US" altLang="zh-CN" sz="2600" b="1" dirty="0" smtClean="0">
                <a:ea typeface="宋体" charset="-122"/>
                <a:sym typeface="Wingdings" pitchFamily="2" charset="2"/>
              </a:rPr>
              <a:t>if</a:t>
            </a:r>
            <a:r>
              <a:rPr lang="en-US" altLang="zh-CN" sz="2600" dirty="0" smtClean="0">
                <a:ea typeface="宋体" charset="-122"/>
                <a:sym typeface="Wingdings" pitchFamily="2" charset="2"/>
              </a:rPr>
              <a:t> </a:t>
            </a:r>
            <a:r>
              <a:rPr lang="en-US" altLang="zh-CN" sz="2600" i="1" dirty="0" smtClean="0">
                <a:ea typeface="宋体" charset="-122"/>
                <a:sym typeface="Wingdings" pitchFamily="2" charset="2"/>
              </a:rPr>
              <a:t>condition</a:t>
            </a:r>
            <a:r>
              <a:rPr lang="en-US" altLang="zh-CN" sz="2600" dirty="0" smtClean="0">
                <a:ea typeface="宋体" charset="-122"/>
                <a:sym typeface="Wingdings" pitchFamily="2" charset="2"/>
              </a:rPr>
              <a:t> </a:t>
            </a:r>
            <a:r>
              <a:rPr lang="en-US" altLang="zh-CN" sz="2600" b="1" dirty="0" smtClean="0">
                <a:ea typeface="宋体" charset="-122"/>
                <a:sym typeface="Wingdings" pitchFamily="2" charset="2"/>
              </a:rPr>
              <a:t>then</a:t>
            </a:r>
            <a:r>
              <a:rPr lang="en-US" altLang="zh-CN" sz="2600" dirty="0" smtClean="0">
                <a:ea typeface="宋体" charset="-122"/>
                <a:sym typeface="Wingdings" pitchFamily="2" charset="2"/>
              </a:rPr>
              <a:t> </a:t>
            </a:r>
            <a:r>
              <a:rPr lang="en-US" altLang="zh-CN" sz="2600" i="1" dirty="0" smtClean="0">
                <a:ea typeface="宋体" charset="-122"/>
                <a:sym typeface="Wingdings" pitchFamily="2" charset="2"/>
              </a:rPr>
              <a:t>action</a:t>
            </a:r>
          </a:p>
          <a:p>
            <a:pPr>
              <a:lnSpc>
                <a:spcPct val="150000"/>
              </a:lnSpc>
            </a:pPr>
            <a:r>
              <a:rPr lang="en-US" altLang="zh-CN" sz="2600" dirty="0" smtClean="0">
                <a:ea typeface="宋体" charset="-122"/>
                <a:sym typeface="Wingdings" pitchFamily="2" charset="2"/>
              </a:rPr>
              <a:t>Repeated execution	    </a:t>
            </a:r>
            <a:r>
              <a:rPr lang="en-US" altLang="zh-CN" sz="2600" b="1" dirty="0" smtClean="0">
                <a:ea typeface="宋体" charset="-122"/>
                <a:sym typeface="Wingdings" pitchFamily="2" charset="2"/>
              </a:rPr>
              <a:t>while</a:t>
            </a:r>
            <a:r>
              <a:rPr lang="en-US" altLang="zh-CN" sz="2600" dirty="0" smtClean="0">
                <a:ea typeface="宋体" charset="-122"/>
                <a:sym typeface="Wingdings" pitchFamily="2" charset="2"/>
              </a:rPr>
              <a:t> </a:t>
            </a:r>
            <a:r>
              <a:rPr lang="en-US" altLang="zh-CN" sz="2600" i="1" dirty="0" smtClean="0">
                <a:ea typeface="宋体" charset="-122"/>
                <a:sym typeface="Wingdings" pitchFamily="2" charset="2"/>
              </a:rPr>
              <a:t>condition</a:t>
            </a:r>
            <a:r>
              <a:rPr lang="en-US" altLang="zh-CN" sz="2600" dirty="0" smtClean="0">
                <a:ea typeface="宋体" charset="-122"/>
                <a:sym typeface="Wingdings" pitchFamily="2" charset="2"/>
              </a:rPr>
              <a:t> </a:t>
            </a:r>
            <a:r>
              <a:rPr lang="en-US" altLang="zh-CN" sz="2600" b="1" dirty="0" smtClean="0">
                <a:ea typeface="宋体" charset="-122"/>
                <a:sym typeface="Wingdings" pitchFamily="2" charset="2"/>
              </a:rPr>
              <a:t>do</a:t>
            </a:r>
            <a:r>
              <a:rPr lang="en-US" altLang="zh-CN" sz="2600" dirty="0" smtClean="0">
                <a:ea typeface="宋体" charset="-122"/>
                <a:sym typeface="Wingdings" pitchFamily="2" charset="2"/>
              </a:rPr>
              <a:t> </a:t>
            </a:r>
            <a:r>
              <a:rPr lang="en-US" altLang="zh-CN" sz="2600" i="1" dirty="0" smtClean="0">
                <a:ea typeface="宋体" charset="-122"/>
                <a:sym typeface="Wingdings" pitchFamily="2" charset="2"/>
              </a:rPr>
              <a:t>activity</a:t>
            </a:r>
          </a:p>
          <a:p>
            <a:pPr>
              <a:lnSpc>
                <a:spcPct val="150000"/>
              </a:lnSpc>
            </a:pPr>
            <a:r>
              <a:rPr lang="en-US" altLang="zh-CN" sz="2600" dirty="0" smtClean="0">
                <a:ea typeface="宋体" charset="-122"/>
                <a:sym typeface="Wingdings" pitchFamily="2" charset="2"/>
              </a:rPr>
              <a:t>Procedure	    </a:t>
            </a:r>
            <a:r>
              <a:rPr lang="en-US" altLang="zh-CN" sz="2600" b="1" dirty="0" err="1" smtClean="0">
                <a:ea typeface="宋体" charset="-122"/>
                <a:sym typeface="Wingdings" pitchFamily="2" charset="2"/>
              </a:rPr>
              <a:t>procedure</a:t>
            </a:r>
            <a:r>
              <a:rPr lang="en-US" altLang="zh-CN" sz="2600" dirty="0" smtClean="0">
                <a:ea typeface="宋体" charset="-122"/>
                <a:sym typeface="Wingdings" pitchFamily="2" charset="2"/>
              </a:rPr>
              <a:t> </a:t>
            </a:r>
            <a:r>
              <a:rPr lang="en-US" altLang="zh-CN" sz="2600" i="1" dirty="0" smtClean="0">
                <a:ea typeface="宋体" charset="-122"/>
                <a:sym typeface="Wingdings" pitchFamily="2" charset="2"/>
              </a:rPr>
              <a:t>name</a:t>
            </a:r>
            <a:r>
              <a:rPr lang="en-US" altLang="zh-CN" sz="2600" dirty="0" smtClean="0">
                <a:ea typeface="宋体" charset="-122"/>
                <a:sym typeface="Wingdings" pitchFamily="2" charset="2"/>
              </a:rPr>
              <a:t> (</a:t>
            </a:r>
            <a:r>
              <a:rPr lang="en-US" altLang="zh-CN" sz="2600" i="1" dirty="0" smtClean="0">
                <a:ea typeface="宋体" charset="-122"/>
                <a:sym typeface="Wingdings" pitchFamily="2" charset="2"/>
              </a:rPr>
              <a:t>generic names</a:t>
            </a:r>
            <a:r>
              <a:rPr lang="en-US" altLang="zh-CN" sz="2600" dirty="0" smtClean="0">
                <a:ea typeface="宋体" charset="-122"/>
                <a:sym typeface="Wingdings" pitchFamily="2" charset="2"/>
              </a:rPr>
              <a:t>)</a:t>
            </a:r>
          </a:p>
        </p:txBody>
      </p:sp>
      <p:sp>
        <p:nvSpPr>
          <p:cNvPr id="7" name="矩形 6"/>
          <p:cNvSpPr/>
          <p:nvPr/>
        </p:nvSpPr>
        <p:spPr>
          <a:xfrm>
            <a:off x="5429256" y="2181517"/>
            <a:ext cx="486030" cy="461665"/>
          </a:xfrm>
          <a:prstGeom prst="rect">
            <a:avLst/>
          </a:prstGeom>
        </p:spPr>
        <p:txBody>
          <a:bodyPr wrap="none">
            <a:spAutoFit/>
          </a:bodyPr>
          <a:lstStyle/>
          <a:p>
            <a:r>
              <a:rPr lang="en-US" altLang="zh-CN" sz="2400" dirty="0" smtClean="0">
                <a:solidFill>
                  <a:prstClr val="black"/>
                </a:solidFill>
                <a:latin typeface="微软雅黑" pitchFamily="34" charset="-122"/>
                <a:ea typeface="宋体" charset="-122"/>
                <a:sym typeface="Wingdings" pitchFamily="2" charset="2"/>
              </a:rPr>
              <a:t></a:t>
            </a:r>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22</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14" name="内容占位符 2"/>
          <p:cNvSpPr>
            <a:spLocks noGrp="1"/>
          </p:cNvSpPr>
          <p:nvPr>
            <p:ph idx="1"/>
          </p:nvPr>
        </p:nvSpPr>
        <p:spPr>
          <a:xfrm>
            <a:off x="457200" y="1285860"/>
            <a:ext cx="8229600" cy="4840303"/>
          </a:xfrm>
        </p:spPr>
        <p:txBody>
          <a:bodyPr>
            <a:normAutofit fontScale="40000" lnSpcReduction="20000"/>
          </a:bodyPr>
          <a:lstStyle/>
          <a:p>
            <a:pPr>
              <a:lnSpc>
                <a:spcPct val="170000"/>
              </a:lnSpc>
              <a:buNone/>
            </a:pPr>
            <a:r>
              <a:rPr lang="zh-CN" altLang="en-US" sz="6000" b="1" dirty="0" smtClean="0"/>
              <a:t>符号名的书写规则</a:t>
            </a:r>
          </a:p>
          <a:p>
            <a:pPr>
              <a:lnSpc>
                <a:spcPct val="150000"/>
              </a:lnSpc>
              <a:spcBef>
                <a:spcPts val="1000"/>
              </a:spcBef>
            </a:pPr>
            <a:r>
              <a:rPr lang="en-US" altLang="zh-CN" sz="4500" dirty="0" smtClean="0"/>
              <a:t>Pascal</a:t>
            </a:r>
            <a:r>
              <a:rPr lang="zh-CN" altLang="en-US" sz="4500" dirty="0" smtClean="0"/>
              <a:t>样式（</a:t>
            </a:r>
            <a:r>
              <a:rPr lang="en-US" altLang="zh-CN" sz="4500" dirty="0" smtClean="0"/>
              <a:t>Pascal casing</a:t>
            </a:r>
            <a:r>
              <a:rPr lang="zh-CN" altLang="en-US" sz="4500" dirty="0" smtClean="0"/>
              <a:t>）：每个</a:t>
            </a:r>
            <a:r>
              <a:rPr lang="zh-CN" altLang="en-US" sz="4500" dirty="0" smtClean="0">
                <a:solidFill>
                  <a:srgbClr val="0000FF"/>
                </a:solidFill>
                <a:sym typeface="Wingdings" pitchFamily="2" charset="2"/>
              </a:rPr>
              <a:t>单词首字母大写</a:t>
            </a:r>
            <a:endParaRPr lang="en-US" altLang="zh-CN" sz="4500" dirty="0" smtClean="0">
              <a:solidFill>
                <a:srgbClr val="0000FF"/>
              </a:solidFill>
              <a:sym typeface="Wingdings" pitchFamily="2" charset="2"/>
            </a:endParaRPr>
          </a:p>
          <a:p>
            <a:pPr indent="-4763">
              <a:lnSpc>
                <a:spcPct val="150000"/>
              </a:lnSpc>
              <a:spcBef>
                <a:spcPts val="1000"/>
              </a:spcBef>
              <a:buNone/>
            </a:pPr>
            <a:r>
              <a:rPr lang="zh-CN" altLang="en-US" sz="4500" dirty="0" smtClean="0"/>
              <a:t>例：</a:t>
            </a:r>
            <a:r>
              <a:rPr lang="en-US" altLang="zh-CN" sz="4500" dirty="0" err="1" smtClean="0"/>
              <a:t>EstimatedArrivalTime</a:t>
            </a:r>
            <a:endParaRPr lang="en-US" altLang="zh-CN" sz="4500" dirty="0" smtClean="0"/>
          </a:p>
          <a:p>
            <a:pPr>
              <a:lnSpc>
                <a:spcPct val="150000"/>
              </a:lnSpc>
              <a:spcBef>
                <a:spcPts val="1000"/>
              </a:spcBef>
            </a:pPr>
            <a:r>
              <a:rPr lang="en-US" altLang="zh-CN" sz="4500" dirty="0" smtClean="0">
                <a:sym typeface="Wingdings" pitchFamily="2" charset="2"/>
              </a:rPr>
              <a:t>Camel</a:t>
            </a:r>
            <a:r>
              <a:rPr lang="zh-CN" altLang="en-US" sz="4500" dirty="0" smtClean="0">
                <a:sym typeface="Wingdings" pitchFamily="2" charset="2"/>
              </a:rPr>
              <a:t>样式（</a:t>
            </a:r>
            <a:r>
              <a:rPr lang="en-US" altLang="zh-CN" sz="4500" dirty="0" smtClean="0">
                <a:sym typeface="Wingdings" pitchFamily="2" charset="2"/>
              </a:rPr>
              <a:t>Camel casing</a:t>
            </a:r>
            <a:r>
              <a:rPr lang="zh-CN" altLang="en-US" sz="4500" dirty="0" smtClean="0">
                <a:sym typeface="Wingdings" pitchFamily="2" charset="2"/>
              </a:rPr>
              <a:t>）：</a:t>
            </a:r>
            <a:r>
              <a:rPr lang="en-US" altLang="zh-CN" sz="4500" dirty="0" smtClean="0">
                <a:sym typeface="Wingdings" pitchFamily="2" charset="2"/>
              </a:rPr>
              <a:t>Pascal</a:t>
            </a:r>
            <a:r>
              <a:rPr lang="zh-CN" altLang="en-US" sz="4500" dirty="0" smtClean="0">
                <a:sym typeface="Wingdings" pitchFamily="2" charset="2"/>
              </a:rPr>
              <a:t>样式的变形，要求</a:t>
            </a:r>
            <a:r>
              <a:rPr lang="zh-CN" altLang="en-US" sz="4500" dirty="0" smtClean="0">
                <a:solidFill>
                  <a:srgbClr val="0000FF"/>
                </a:solidFill>
                <a:sym typeface="Wingdings" pitchFamily="2" charset="2"/>
              </a:rPr>
              <a:t>第一个首字母小写</a:t>
            </a:r>
            <a:r>
              <a:rPr lang="zh-CN" altLang="en-US" sz="4500" dirty="0" smtClean="0">
                <a:sym typeface="Wingdings" pitchFamily="2" charset="2"/>
              </a:rPr>
              <a:t>，其它与</a:t>
            </a:r>
            <a:r>
              <a:rPr lang="en-US" altLang="zh-CN" sz="4500" dirty="0" smtClean="0">
                <a:sym typeface="Wingdings" pitchFamily="2" charset="2"/>
              </a:rPr>
              <a:t>Pascal </a:t>
            </a:r>
            <a:r>
              <a:rPr lang="zh-CN" altLang="en-US" sz="4500" dirty="0" smtClean="0">
                <a:sym typeface="Wingdings" pitchFamily="2" charset="2"/>
              </a:rPr>
              <a:t>样式相同</a:t>
            </a:r>
            <a:endParaRPr lang="en-US" altLang="zh-CN" sz="4500" dirty="0" smtClean="0">
              <a:sym typeface="Wingdings" pitchFamily="2" charset="2"/>
            </a:endParaRPr>
          </a:p>
          <a:p>
            <a:pPr indent="-4763">
              <a:lnSpc>
                <a:spcPct val="150000"/>
              </a:lnSpc>
              <a:spcBef>
                <a:spcPts val="1000"/>
              </a:spcBef>
              <a:buNone/>
            </a:pPr>
            <a:r>
              <a:rPr lang="zh-CN" altLang="en-US" sz="4500" dirty="0" smtClean="0"/>
              <a:t>例：</a:t>
            </a:r>
            <a:r>
              <a:rPr lang="en-US" altLang="zh-CN" sz="4500" dirty="0" err="1" smtClean="0"/>
              <a:t>estimatedArrivalTime</a:t>
            </a:r>
            <a:endParaRPr lang="en-US" altLang="zh-CN" sz="4500" dirty="0" smtClean="0">
              <a:sym typeface="Wingdings" pitchFamily="2" charset="2"/>
            </a:endParaRPr>
          </a:p>
          <a:p>
            <a:pPr>
              <a:lnSpc>
                <a:spcPct val="150000"/>
              </a:lnSpc>
              <a:spcBef>
                <a:spcPts val="1000"/>
              </a:spcBef>
            </a:pPr>
            <a:r>
              <a:rPr lang="zh-CN" altLang="en-US" sz="4500" dirty="0" smtClean="0">
                <a:sym typeface="Wingdings" pitchFamily="2" charset="2"/>
              </a:rPr>
              <a:t>匈牙利命名法（</a:t>
            </a:r>
            <a:r>
              <a:rPr lang="en-US" altLang="zh-CN" sz="4500" dirty="0" smtClean="0">
                <a:sym typeface="Wingdings" pitchFamily="2" charset="2"/>
              </a:rPr>
              <a:t>Hungarian notation</a:t>
            </a:r>
            <a:r>
              <a:rPr lang="zh-CN" altLang="en-US" sz="4500" dirty="0" smtClean="0">
                <a:sym typeface="Wingdings" pitchFamily="2" charset="2"/>
              </a:rPr>
              <a:t>）：变量名</a:t>
            </a:r>
            <a:r>
              <a:rPr lang="en-US" altLang="zh-CN" sz="4500" dirty="0" smtClean="0">
                <a:sym typeface="Wingdings" pitchFamily="2" charset="2"/>
              </a:rPr>
              <a:t>=[</a:t>
            </a:r>
            <a:r>
              <a:rPr lang="zh-CN" altLang="en-US" sz="4500" dirty="0" smtClean="0">
                <a:sym typeface="Wingdings" pitchFamily="2" charset="2"/>
              </a:rPr>
              <a:t>属性</a:t>
            </a:r>
            <a:r>
              <a:rPr lang="en-US" altLang="zh-CN" sz="4500" dirty="0" smtClean="0">
                <a:sym typeface="Wingdings" pitchFamily="2" charset="2"/>
              </a:rPr>
              <a:t>+]</a:t>
            </a:r>
            <a:r>
              <a:rPr lang="zh-CN" altLang="en-US" sz="4500" dirty="0" smtClean="0">
                <a:sym typeface="Wingdings" pitchFamily="2" charset="2"/>
              </a:rPr>
              <a:t>类型</a:t>
            </a:r>
            <a:r>
              <a:rPr lang="en-US" altLang="zh-CN" sz="4500" dirty="0" smtClean="0">
                <a:sym typeface="Wingdings" pitchFamily="2" charset="2"/>
              </a:rPr>
              <a:t>+</a:t>
            </a:r>
            <a:r>
              <a:rPr lang="zh-CN" altLang="en-US" sz="4500" dirty="0" smtClean="0">
                <a:sym typeface="Wingdings" pitchFamily="2" charset="2"/>
              </a:rPr>
              <a:t>对象，</a:t>
            </a:r>
            <a:r>
              <a:rPr lang="zh-CN" altLang="en-US" sz="4500" b="1" dirty="0" smtClean="0">
                <a:solidFill>
                  <a:srgbClr val="FF0000"/>
                </a:solidFill>
                <a:sym typeface="Wingdings" pitchFamily="2" charset="2"/>
              </a:rPr>
              <a:t>对象名采用</a:t>
            </a:r>
            <a:r>
              <a:rPr lang="en-US" altLang="zh-CN" sz="4500" b="1" dirty="0" smtClean="0">
                <a:solidFill>
                  <a:srgbClr val="FF0000"/>
                </a:solidFill>
                <a:sym typeface="Wingdings" pitchFamily="2" charset="2"/>
              </a:rPr>
              <a:t>Pascal</a:t>
            </a:r>
            <a:r>
              <a:rPr lang="zh-CN" altLang="en-US" sz="4500" b="1" dirty="0" smtClean="0">
                <a:solidFill>
                  <a:srgbClr val="FF0000"/>
                </a:solidFill>
                <a:sym typeface="Wingdings" pitchFamily="2" charset="2"/>
              </a:rPr>
              <a:t>样式命名</a:t>
            </a:r>
            <a:r>
              <a:rPr lang="zh-CN" altLang="en-US" sz="4500" dirty="0" smtClean="0">
                <a:sym typeface="Wingdings" pitchFamily="2" charset="2"/>
              </a:rPr>
              <a:t>，属性命名：类成员前一般应加</a:t>
            </a:r>
            <a:r>
              <a:rPr lang="en-US" altLang="zh-CN" sz="4500" dirty="0" smtClean="0">
                <a:sym typeface="Wingdings" pitchFamily="2" charset="2"/>
              </a:rPr>
              <a:t>m_</a:t>
            </a:r>
            <a:r>
              <a:rPr lang="zh-CN" altLang="en-US" sz="4500" dirty="0" smtClean="0">
                <a:sym typeface="Wingdings" pitchFamily="2" charset="2"/>
              </a:rPr>
              <a:t>，全局变量前加</a:t>
            </a:r>
            <a:r>
              <a:rPr lang="en-US" altLang="zh-CN" sz="4500" dirty="0" smtClean="0">
                <a:sym typeface="Wingdings" pitchFamily="2" charset="2"/>
              </a:rPr>
              <a:t>g_</a:t>
            </a:r>
            <a:r>
              <a:rPr lang="zh-CN" altLang="en-US" sz="4500" dirty="0" smtClean="0">
                <a:sym typeface="Wingdings" pitchFamily="2" charset="2"/>
              </a:rPr>
              <a:t>，局部变量前加</a:t>
            </a:r>
            <a:r>
              <a:rPr lang="en-US" altLang="zh-CN" sz="4500" dirty="0" smtClean="0">
                <a:sym typeface="Wingdings" pitchFamily="2" charset="2"/>
              </a:rPr>
              <a:t>l_</a:t>
            </a:r>
          </a:p>
          <a:p>
            <a:pPr indent="-4763">
              <a:lnSpc>
                <a:spcPct val="150000"/>
              </a:lnSpc>
              <a:spcBef>
                <a:spcPts val="1000"/>
              </a:spcBef>
              <a:buNone/>
            </a:pPr>
            <a:r>
              <a:rPr lang="zh-CN" altLang="en-US" sz="4500" dirty="0" smtClean="0"/>
              <a:t>例：</a:t>
            </a:r>
            <a:r>
              <a:rPr lang="en-US" altLang="zh-CN" sz="4500" dirty="0" err="1" smtClean="0"/>
              <a:t>m_nTotalNum</a:t>
            </a:r>
            <a:r>
              <a:rPr lang="en-US" altLang="zh-CN" sz="4500" dirty="0" smtClean="0"/>
              <a:t>,  </a:t>
            </a:r>
            <a:r>
              <a:rPr lang="en-US" altLang="zh-CN" sz="4500" dirty="0" err="1" smtClean="0"/>
              <a:t>m_strPath</a:t>
            </a:r>
            <a:r>
              <a:rPr lang="en-US" altLang="zh-CN" sz="4500" dirty="0" smtClean="0"/>
              <a:t>,  </a:t>
            </a:r>
            <a:r>
              <a:rPr lang="en-US" altLang="zh-CN" sz="4500" dirty="0" err="1" smtClean="0"/>
              <a:t>g_dwCardNo</a:t>
            </a:r>
            <a:r>
              <a:rPr lang="en-US" altLang="zh-CN" sz="4500" dirty="0" smtClean="0"/>
              <a:t>,  </a:t>
            </a:r>
            <a:r>
              <a:rPr lang="en-US" altLang="zh-CN" sz="4500" dirty="0" err="1" smtClean="0"/>
              <a:t>uMsgID</a:t>
            </a:r>
            <a:r>
              <a:rPr lang="en-US" altLang="zh-CN" sz="4500" dirty="0" smtClean="0"/>
              <a:t>,  </a:t>
            </a:r>
            <a:r>
              <a:rPr lang="en-US" altLang="zh-CN" sz="4500" dirty="0" err="1" smtClean="0"/>
              <a:t>pProgress</a:t>
            </a:r>
            <a:endParaRPr lang="en-US" altLang="zh-CN" sz="4500" dirty="0" smtClean="0">
              <a:sym typeface="Wingdings"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 calcmode="lin" valueType="num">
                                      <p:cBhvr additive="base">
                                        <p:cTn id="7"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anim calcmode="lin" valueType="num">
                                      <p:cBhvr additive="base">
                                        <p:cTn id="11"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animEffect transition="in" filter="circle(in)">
                                      <p:cBhvr>
                                        <p:cTn id="17" dur="2000"/>
                                        <p:tgtEl>
                                          <p:spTgt spid="14">
                                            <p:txEl>
                                              <p:pRg st="5" end="5"/>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14">
                                            <p:txEl>
                                              <p:pRg st="6" end="6"/>
                                            </p:txEl>
                                          </p:spTgt>
                                        </p:tgtEl>
                                        <p:attrNameLst>
                                          <p:attrName>style.visibility</p:attrName>
                                        </p:attrNameLst>
                                      </p:cBhvr>
                                      <p:to>
                                        <p:strVal val="visible"/>
                                      </p:to>
                                    </p:set>
                                    <p:animEffect transition="in" filter="circle(in)">
                                      <p:cBhvr>
                                        <p:cTn id="20" dur="20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23</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pic>
        <p:nvPicPr>
          <p:cNvPr id="6" name="Picture 4" descr="fig_05_04"/>
          <p:cNvPicPr preferRelativeResize="0">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05375" y="2285992"/>
            <a:ext cx="5481269" cy="2088696"/>
          </a:xfrm>
          <a:noFill/>
        </p:spPr>
      </p:pic>
      <p:sp>
        <p:nvSpPr>
          <p:cNvPr id="8" name="Rectangle 2"/>
          <p:cNvSpPr txBox="1">
            <a:spLocks noChangeArrowheads="1"/>
          </p:cNvSpPr>
          <p:nvPr/>
        </p:nvSpPr>
        <p:spPr>
          <a:xfrm>
            <a:off x="424710" y="4572008"/>
            <a:ext cx="8219256" cy="59634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5.4  The procedure Greetings in </a:t>
            </a:r>
            <a:r>
              <a:rPr kumimoji="0" lang="en-US" altLang="zh-CN" b="1" i="0" u="none" strike="noStrike" kern="1200" cap="none" spc="0" normalizeH="0" baseline="0" noProof="0" dirty="0" err="1" smtClean="0">
                <a:ln>
                  <a:noFill/>
                </a:ln>
                <a:solidFill>
                  <a:srgbClr val="DC241F"/>
                </a:solidFill>
                <a:effectLst/>
                <a:uLnTx/>
                <a:uFillTx/>
                <a:latin typeface="微软雅黑" pitchFamily="34" charset="-122"/>
                <a:ea typeface="宋体" charset="-122"/>
                <a:cs typeface="+mj-cs"/>
              </a:rPr>
              <a:t>pseudocode</a:t>
            </a:r>
            <a:endParaRPr kumimoji="0" lang="en-US" altLang="zh-CN"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24</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14" name="内容占位符 2"/>
          <p:cNvSpPr>
            <a:spLocks noGrp="1"/>
          </p:cNvSpPr>
          <p:nvPr>
            <p:ph idx="1"/>
          </p:nvPr>
        </p:nvSpPr>
        <p:spPr>
          <a:xfrm>
            <a:off x="457200" y="1285860"/>
            <a:ext cx="8229600" cy="4840303"/>
          </a:xfrm>
        </p:spPr>
        <p:txBody>
          <a:bodyPr>
            <a:normAutofit/>
          </a:bodyPr>
          <a:lstStyle/>
          <a:p>
            <a:pPr>
              <a:lnSpc>
                <a:spcPct val="150000"/>
              </a:lnSpc>
              <a:buNone/>
            </a:pPr>
            <a:r>
              <a:rPr lang="zh-CN" altLang="en-US" b="1" dirty="0" smtClean="0">
                <a:solidFill>
                  <a:schemeClr val="tx2"/>
                </a:solidFill>
              </a:rPr>
              <a:t>三、流程图（</a:t>
            </a:r>
            <a:r>
              <a:rPr lang="en-US" altLang="zh-CN" b="1" dirty="0" smtClean="0">
                <a:solidFill>
                  <a:schemeClr val="tx2"/>
                </a:solidFill>
              </a:rPr>
              <a:t>flow chart</a:t>
            </a:r>
            <a:r>
              <a:rPr lang="zh-CN" altLang="en-US" b="1" dirty="0" smtClean="0">
                <a:solidFill>
                  <a:schemeClr val="tx2"/>
                </a:solidFill>
              </a:rPr>
              <a:t>）</a:t>
            </a:r>
            <a:endParaRPr lang="en-US" altLang="zh-CN" b="1" dirty="0" smtClean="0">
              <a:solidFill>
                <a:schemeClr val="tx2"/>
              </a:solidFill>
            </a:endParaRPr>
          </a:p>
          <a:p>
            <a:pPr>
              <a:lnSpc>
                <a:spcPct val="140000"/>
              </a:lnSpc>
            </a:pPr>
            <a:endParaRPr lang="en-US" altLang="zh-CN" dirty="0" smtClean="0">
              <a:solidFill>
                <a:srgbClr val="0000FF"/>
              </a:solidFill>
            </a:endParaRPr>
          </a:p>
          <a:p>
            <a:pPr>
              <a:lnSpc>
                <a:spcPct val="140000"/>
              </a:lnSpc>
            </a:pPr>
            <a:r>
              <a:rPr lang="zh-CN" altLang="en-US" dirty="0" smtClean="0">
                <a:solidFill>
                  <a:srgbClr val="0000FF"/>
                </a:solidFill>
              </a:rPr>
              <a:t>三种基本的流程图结点</a:t>
            </a:r>
            <a:endParaRPr lang="en-US" altLang="zh-CN" dirty="0" smtClean="0">
              <a:solidFill>
                <a:srgbClr val="0000FF"/>
              </a:solidFill>
            </a:endParaRPr>
          </a:p>
          <a:p>
            <a:pPr lvl="1">
              <a:lnSpc>
                <a:spcPct val="140000"/>
              </a:lnSpc>
            </a:pPr>
            <a:r>
              <a:rPr lang="zh-CN" altLang="en-US" sz="2300" dirty="0" smtClean="0"/>
              <a:t>顺序结点</a:t>
            </a:r>
          </a:p>
          <a:p>
            <a:pPr lvl="1">
              <a:lnSpc>
                <a:spcPct val="140000"/>
              </a:lnSpc>
            </a:pPr>
            <a:r>
              <a:rPr lang="zh-CN" altLang="en-US" sz="2300" dirty="0" smtClean="0"/>
              <a:t>分支结点</a:t>
            </a:r>
          </a:p>
          <a:p>
            <a:pPr lvl="1">
              <a:lnSpc>
                <a:spcPct val="140000"/>
              </a:lnSpc>
            </a:pPr>
            <a:r>
              <a:rPr lang="zh-CN" altLang="en-US" sz="2300" dirty="0" smtClean="0"/>
              <a:t>汇聚结点</a:t>
            </a:r>
            <a:endParaRPr lang="en-US" altLang="zh-CN" sz="2300" dirty="0" smtClean="0"/>
          </a:p>
          <a:p>
            <a:pPr lvl="1">
              <a:lnSpc>
                <a:spcPct val="140000"/>
              </a:lnSpc>
            </a:pP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25</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14" name="内容占位符 2"/>
          <p:cNvSpPr>
            <a:spLocks noGrp="1"/>
          </p:cNvSpPr>
          <p:nvPr>
            <p:ph idx="1"/>
          </p:nvPr>
        </p:nvSpPr>
        <p:spPr>
          <a:xfrm>
            <a:off x="457200" y="1285860"/>
            <a:ext cx="8229600" cy="4840303"/>
          </a:xfrm>
        </p:spPr>
        <p:txBody>
          <a:bodyPr>
            <a:normAutofit/>
          </a:bodyPr>
          <a:lstStyle/>
          <a:p>
            <a:pPr>
              <a:lnSpc>
                <a:spcPct val="150000"/>
              </a:lnSpc>
              <a:buNone/>
            </a:pPr>
            <a:r>
              <a:rPr lang="zh-CN" altLang="en-US" b="1" dirty="0" smtClean="0">
                <a:solidFill>
                  <a:schemeClr val="tx2"/>
                </a:solidFill>
              </a:rPr>
              <a:t>三、流程图（</a:t>
            </a:r>
            <a:r>
              <a:rPr lang="en-US" altLang="zh-CN" b="1" dirty="0" smtClean="0">
                <a:solidFill>
                  <a:schemeClr val="tx2"/>
                </a:solidFill>
              </a:rPr>
              <a:t>flow chart</a:t>
            </a:r>
            <a:r>
              <a:rPr lang="zh-CN" altLang="en-US" b="1" dirty="0" smtClean="0">
                <a:solidFill>
                  <a:schemeClr val="tx2"/>
                </a:solidFill>
              </a:rPr>
              <a:t>）</a:t>
            </a:r>
            <a:endParaRPr lang="en-US" altLang="zh-CN" b="1" dirty="0" smtClean="0">
              <a:solidFill>
                <a:schemeClr val="tx2"/>
              </a:solidFill>
            </a:endParaRPr>
          </a:p>
          <a:p>
            <a:pPr>
              <a:lnSpc>
                <a:spcPct val="100000"/>
              </a:lnSpc>
              <a:buNone/>
            </a:pPr>
            <a:endParaRPr lang="en-US" altLang="zh-CN" b="1" dirty="0" smtClean="0">
              <a:solidFill>
                <a:srgbClr val="0000FF"/>
              </a:solidFill>
            </a:endParaRPr>
          </a:p>
          <a:p>
            <a:pPr>
              <a:lnSpc>
                <a:spcPct val="140000"/>
              </a:lnSpc>
            </a:pPr>
            <a:r>
              <a:rPr lang="zh-CN" altLang="en-US" dirty="0" smtClean="0">
                <a:solidFill>
                  <a:srgbClr val="0000FF"/>
                </a:solidFill>
              </a:rPr>
              <a:t>常见的流程图符号</a:t>
            </a:r>
            <a:endParaRPr lang="zh-CN" altLang="en-US" dirty="0" smtClean="0"/>
          </a:p>
          <a:p>
            <a:pPr>
              <a:lnSpc>
                <a:spcPct val="150000"/>
              </a:lnSpc>
            </a:pP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501008"/>
            <a:ext cx="7365174" cy="2255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26</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14" name="内容占位符 2"/>
          <p:cNvSpPr>
            <a:spLocks noGrp="1"/>
          </p:cNvSpPr>
          <p:nvPr>
            <p:ph idx="1"/>
          </p:nvPr>
        </p:nvSpPr>
        <p:spPr>
          <a:xfrm>
            <a:off x="457200" y="1285860"/>
            <a:ext cx="8543956" cy="4840303"/>
          </a:xfrm>
        </p:spPr>
        <p:txBody>
          <a:bodyPr>
            <a:normAutofit fontScale="77500" lnSpcReduction="20000"/>
          </a:bodyPr>
          <a:lstStyle/>
          <a:p>
            <a:pPr>
              <a:lnSpc>
                <a:spcPct val="150000"/>
              </a:lnSpc>
              <a:buNone/>
            </a:pPr>
            <a:r>
              <a:rPr lang="zh-CN" altLang="en-US" sz="3300" b="1" dirty="0" smtClean="0">
                <a:solidFill>
                  <a:schemeClr val="tx2"/>
                </a:solidFill>
              </a:rPr>
              <a:t>四、例子</a:t>
            </a:r>
            <a:endParaRPr lang="en-US" altLang="zh-CN" sz="3300" b="1" dirty="0" smtClean="0">
              <a:solidFill>
                <a:schemeClr val="tx2"/>
              </a:solidFill>
            </a:endParaRPr>
          </a:p>
          <a:p>
            <a:pPr>
              <a:lnSpc>
                <a:spcPct val="150000"/>
              </a:lnSpc>
              <a:spcBef>
                <a:spcPts val="1200"/>
              </a:spcBef>
            </a:pPr>
            <a:r>
              <a:rPr lang="zh-CN" altLang="en-US" dirty="0" smtClean="0"/>
              <a:t>给定两个正整数</a:t>
            </a:r>
            <a:r>
              <a:rPr lang="en-US" altLang="zh-CN" dirty="0" smtClean="0"/>
              <a:t>m</a:t>
            </a:r>
            <a:r>
              <a:rPr lang="zh-CN" altLang="en-US" dirty="0" smtClean="0"/>
              <a:t>和</a:t>
            </a:r>
            <a:r>
              <a:rPr lang="en-US" altLang="zh-CN" dirty="0" smtClean="0"/>
              <a:t>n</a:t>
            </a:r>
            <a:r>
              <a:rPr lang="zh-CN" altLang="en-US" dirty="0" smtClean="0"/>
              <a:t>，试写出求它们的最大公因子的算法。</a:t>
            </a:r>
          </a:p>
          <a:p>
            <a:pPr lvl="1" indent="-742950">
              <a:lnSpc>
                <a:spcPct val="150000"/>
              </a:lnSpc>
              <a:spcBef>
                <a:spcPts val="1200"/>
              </a:spcBef>
              <a:buNone/>
            </a:pPr>
            <a:r>
              <a:rPr lang="zh-CN" altLang="en-US" sz="2800" b="1" dirty="0" smtClean="0">
                <a:solidFill>
                  <a:srgbClr val="FF0000"/>
                </a:solidFill>
              </a:rPr>
              <a:t>（</a:t>
            </a:r>
            <a:r>
              <a:rPr lang="en-US" altLang="zh-CN" sz="2800" b="1" dirty="0" smtClean="0">
                <a:solidFill>
                  <a:srgbClr val="FF0000"/>
                </a:solidFill>
              </a:rPr>
              <a:t>1</a:t>
            </a:r>
            <a:r>
              <a:rPr lang="zh-CN" altLang="en-US" sz="2800" b="1" dirty="0" smtClean="0">
                <a:solidFill>
                  <a:srgbClr val="FF0000"/>
                </a:solidFill>
              </a:rPr>
              <a:t>）用自然语言表示</a:t>
            </a:r>
          </a:p>
          <a:p>
            <a:pPr indent="-4763">
              <a:lnSpc>
                <a:spcPct val="150000"/>
              </a:lnSpc>
              <a:spcBef>
                <a:spcPts val="1200"/>
              </a:spcBef>
              <a:buFontTx/>
              <a:buNone/>
            </a:pPr>
            <a:r>
              <a:rPr lang="zh-CN" altLang="en-US" sz="2400" dirty="0" smtClean="0">
                <a:solidFill>
                  <a:srgbClr val="0000CC"/>
                </a:solidFill>
              </a:rPr>
              <a:t>第</a:t>
            </a:r>
            <a:r>
              <a:rPr lang="en-US" altLang="zh-CN" sz="2400" dirty="0" smtClean="0">
                <a:solidFill>
                  <a:srgbClr val="0000CC"/>
                </a:solidFill>
              </a:rPr>
              <a:t>1</a:t>
            </a:r>
            <a:r>
              <a:rPr lang="zh-CN" altLang="en-US" sz="2400" dirty="0" smtClean="0">
                <a:solidFill>
                  <a:srgbClr val="0000CC"/>
                </a:solidFill>
              </a:rPr>
              <a:t>步：</a:t>
            </a:r>
            <a:r>
              <a:rPr lang="zh-CN" altLang="en-US" sz="2400" dirty="0" smtClean="0"/>
              <a:t>读入两个正整数 </a:t>
            </a:r>
            <a:r>
              <a:rPr lang="en-US" altLang="zh-CN" sz="2400" dirty="0" smtClean="0"/>
              <a:t>m </a:t>
            </a:r>
            <a:r>
              <a:rPr lang="zh-CN" altLang="en-US" sz="2400" dirty="0" smtClean="0"/>
              <a:t>和 </a:t>
            </a:r>
            <a:r>
              <a:rPr lang="en-US" altLang="zh-CN" sz="2400" dirty="0" smtClean="0"/>
              <a:t>n </a:t>
            </a:r>
            <a:r>
              <a:rPr lang="zh-CN" altLang="en-US" sz="2400" dirty="0" smtClean="0"/>
              <a:t>（设</a:t>
            </a:r>
            <a:r>
              <a:rPr lang="en-US" altLang="zh-CN" sz="2400" dirty="0" smtClean="0"/>
              <a:t>m&gt;n</a:t>
            </a:r>
            <a:r>
              <a:rPr lang="zh-CN" altLang="en-US" sz="2400" dirty="0" smtClean="0"/>
              <a:t>）。</a:t>
            </a:r>
          </a:p>
          <a:p>
            <a:pPr indent="-4763">
              <a:lnSpc>
                <a:spcPct val="150000"/>
              </a:lnSpc>
              <a:spcBef>
                <a:spcPts val="1200"/>
              </a:spcBef>
              <a:buFontTx/>
              <a:buNone/>
            </a:pPr>
            <a:r>
              <a:rPr lang="zh-CN" altLang="en-US" sz="2400" dirty="0" smtClean="0">
                <a:solidFill>
                  <a:srgbClr val="0000CC"/>
                </a:solidFill>
              </a:rPr>
              <a:t>第</a:t>
            </a:r>
            <a:r>
              <a:rPr lang="en-US" altLang="zh-CN" sz="2400" dirty="0" smtClean="0">
                <a:solidFill>
                  <a:srgbClr val="0000CC"/>
                </a:solidFill>
              </a:rPr>
              <a:t>2</a:t>
            </a:r>
            <a:r>
              <a:rPr lang="zh-CN" altLang="en-US" sz="2400" dirty="0" smtClean="0">
                <a:solidFill>
                  <a:srgbClr val="0000CC"/>
                </a:solidFill>
              </a:rPr>
              <a:t>步：</a:t>
            </a:r>
            <a:r>
              <a:rPr lang="zh-CN" altLang="en-US" sz="2400" dirty="0" smtClean="0"/>
              <a:t>求 </a:t>
            </a:r>
            <a:r>
              <a:rPr lang="en-US" altLang="zh-CN" sz="2400" dirty="0" smtClean="0"/>
              <a:t>m </a:t>
            </a:r>
            <a:r>
              <a:rPr lang="zh-CN" altLang="en-US" sz="2400" dirty="0" smtClean="0"/>
              <a:t>和 </a:t>
            </a:r>
            <a:r>
              <a:rPr lang="en-US" altLang="zh-CN" sz="2400" dirty="0" smtClean="0"/>
              <a:t>n </a:t>
            </a:r>
            <a:r>
              <a:rPr lang="zh-CN" altLang="en-US" sz="2400" dirty="0" smtClean="0"/>
              <a:t>的余数 </a:t>
            </a:r>
            <a:r>
              <a:rPr lang="en-US" altLang="zh-CN" sz="2400" dirty="0" smtClean="0"/>
              <a:t>r</a:t>
            </a:r>
            <a:r>
              <a:rPr lang="zh-CN" altLang="en-US" sz="2400" dirty="0" smtClean="0"/>
              <a:t>＝</a:t>
            </a:r>
            <a:r>
              <a:rPr lang="en-US" altLang="zh-CN" sz="2400" dirty="0" smtClean="0"/>
              <a:t>mod</a:t>
            </a:r>
            <a:r>
              <a:rPr lang="zh-CN" altLang="en-US" sz="2400" dirty="0" smtClean="0"/>
              <a:t>（</a:t>
            </a:r>
            <a:r>
              <a:rPr lang="en-US" altLang="zh-CN" sz="2400" dirty="0" smtClean="0"/>
              <a:t>m, n</a:t>
            </a:r>
            <a:r>
              <a:rPr lang="zh-CN" altLang="en-US" sz="2400" dirty="0" smtClean="0"/>
              <a:t>）。</a:t>
            </a:r>
          </a:p>
          <a:p>
            <a:pPr indent="-4763">
              <a:lnSpc>
                <a:spcPct val="150000"/>
              </a:lnSpc>
              <a:spcBef>
                <a:spcPts val="1200"/>
              </a:spcBef>
              <a:buFontTx/>
              <a:buNone/>
            </a:pPr>
            <a:r>
              <a:rPr lang="zh-CN" altLang="en-US" sz="2400" dirty="0" smtClean="0">
                <a:solidFill>
                  <a:srgbClr val="0000CC"/>
                </a:solidFill>
              </a:rPr>
              <a:t>第</a:t>
            </a:r>
            <a:r>
              <a:rPr lang="en-US" altLang="zh-CN" sz="2400" dirty="0" smtClean="0">
                <a:solidFill>
                  <a:srgbClr val="0000CC"/>
                </a:solidFill>
              </a:rPr>
              <a:t>3</a:t>
            </a:r>
            <a:r>
              <a:rPr lang="zh-CN" altLang="en-US" sz="2400" dirty="0" smtClean="0">
                <a:solidFill>
                  <a:srgbClr val="0000CC"/>
                </a:solidFill>
              </a:rPr>
              <a:t>步：</a:t>
            </a:r>
            <a:r>
              <a:rPr lang="zh-CN" altLang="en-US" sz="2400" dirty="0" smtClean="0"/>
              <a:t>用 </a:t>
            </a:r>
            <a:r>
              <a:rPr lang="en-US" altLang="zh-CN" sz="2400" dirty="0" smtClean="0"/>
              <a:t>n </a:t>
            </a:r>
            <a:r>
              <a:rPr lang="zh-CN" altLang="en-US" sz="2400" dirty="0" smtClean="0"/>
              <a:t>的值取代 </a:t>
            </a:r>
            <a:r>
              <a:rPr lang="en-US" altLang="zh-CN" sz="2400" dirty="0" smtClean="0"/>
              <a:t>m</a:t>
            </a:r>
            <a:r>
              <a:rPr lang="zh-CN" altLang="en-US" sz="2400" dirty="0" smtClean="0"/>
              <a:t>，用 </a:t>
            </a:r>
            <a:r>
              <a:rPr lang="en-US" altLang="zh-CN" sz="2400" dirty="0" smtClean="0"/>
              <a:t>r </a:t>
            </a:r>
            <a:r>
              <a:rPr lang="zh-CN" altLang="en-US" sz="2400" dirty="0" smtClean="0"/>
              <a:t>的值取代 </a:t>
            </a:r>
            <a:r>
              <a:rPr lang="en-US" altLang="zh-CN" sz="2400" dirty="0" smtClean="0"/>
              <a:t>n</a:t>
            </a:r>
            <a:r>
              <a:rPr lang="zh-CN" altLang="en-US" sz="2400" dirty="0" smtClean="0"/>
              <a:t>。</a:t>
            </a:r>
          </a:p>
          <a:p>
            <a:pPr indent="-4763">
              <a:lnSpc>
                <a:spcPct val="150000"/>
              </a:lnSpc>
              <a:spcBef>
                <a:spcPts val="1200"/>
              </a:spcBef>
              <a:buFontTx/>
              <a:buNone/>
            </a:pPr>
            <a:r>
              <a:rPr lang="zh-CN" altLang="en-US" sz="2400" dirty="0" smtClean="0">
                <a:solidFill>
                  <a:srgbClr val="0000CC"/>
                </a:solidFill>
              </a:rPr>
              <a:t>第</a:t>
            </a:r>
            <a:r>
              <a:rPr lang="en-US" altLang="zh-CN" sz="2400" dirty="0" smtClean="0">
                <a:solidFill>
                  <a:srgbClr val="0000CC"/>
                </a:solidFill>
              </a:rPr>
              <a:t>4</a:t>
            </a:r>
            <a:r>
              <a:rPr lang="zh-CN" altLang="en-US" sz="2400" dirty="0" smtClean="0">
                <a:solidFill>
                  <a:srgbClr val="0000CC"/>
                </a:solidFill>
              </a:rPr>
              <a:t>步：</a:t>
            </a:r>
            <a:r>
              <a:rPr lang="zh-CN" altLang="en-US" sz="2400" dirty="0" smtClean="0"/>
              <a:t>判别 </a:t>
            </a:r>
            <a:r>
              <a:rPr lang="en-US" altLang="zh-CN" sz="2400" dirty="0" smtClean="0"/>
              <a:t>r </a:t>
            </a:r>
            <a:r>
              <a:rPr lang="zh-CN" altLang="en-US" sz="2400" dirty="0" smtClean="0"/>
              <a:t>的值是否为零，如果 </a:t>
            </a:r>
            <a:r>
              <a:rPr lang="en-US" altLang="zh-CN" sz="2400" dirty="0" smtClean="0"/>
              <a:t>r</a:t>
            </a:r>
            <a:r>
              <a:rPr lang="zh-CN" altLang="en-US" sz="2400" dirty="0" smtClean="0"/>
              <a:t>＝</a:t>
            </a:r>
            <a:r>
              <a:rPr lang="en-US" altLang="zh-CN" sz="2400" dirty="0" smtClean="0"/>
              <a:t>0</a:t>
            </a:r>
            <a:r>
              <a:rPr lang="zh-CN" altLang="en-US" sz="2400" dirty="0" smtClean="0"/>
              <a:t>，则 </a:t>
            </a:r>
            <a:r>
              <a:rPr lang="en-US" altLang="zh-CN" sz="2400" dirty="0" smtClean="0"/>
              <a:t>m </a:t>
            </a:r>
            <a:r>
              <a:rPr lang="zh-CN" altLang="en-US" sz="2400" dirty="0" smtClean="0"/>
              <a:t>为最大公因子；否则返回第</a:t>
            </a:r>
            <a:r>
              <a:rPr lang="en-US" altLang="zh-CN" sz="2400" dirty="0" smtClean="0"/>
              <a:t>2</a:t>
            </a:r>
            <a:r>
              <a:rPr lang="zh-CN" altLang="en-US" sz="2400" dirty="0" smtClean="0"/>
              <a:t>步。</a:t>
            </a:r>
          </a:p>
          <a:p>
            <a:pPr indent="-4763">
              <a:lnSpc>
                <a:spcPct val="150000"/>
              </a:lnSpc>
              <a:spcBef>
                <a:spcPts val="1200"/>
              </a:spcBef>
              <a:buFontTx/>
              <a:buNone/>
            </a:pPr>
            <a:r>
              <a:rPr lang="zh-CN" altLang="en-US" sz="2400" dirty="0" smtClean="0">
                <a:solidFill>
                  <a:srgbClr val="0000CC"/>
                </a:solidFill>
              </a:rPr>
              <a:t>第</a:t>
            </a:r>
            <a:r>
              <a:rPr lang="en-US" altLang="zh-CN" sz="2400" dirty="0" smtClean="0">
                <a:solidFill>
                  <a:srgbClr val="0000CC"/>
                </a:solidFill>
              </a:rPr>
              <a:t>5</a:t>
            </a:r>
            <a:r>
              <a:rPr lang="zh-CN" altLang="en-US" sz="2400" dirty="0" smtClean="0">
                <a:solidFill>
                  <a:srgbClr val="0000CC"/>
                </a:solidFill>
              </a:rPr>
              <a:t>步：</a:t>
            </a:r>
            <a:r>
              <a:rPr lang="zh-CN" altLang="en-US" sz="2400" dirty="0" smtClean="0"/>
              <a:t>输出 </a:t>
            </a:r>
            <a:r>
              <a:rPr lang="en-US" altLang="zh-CN" sz="2400" dirty="0" smtClean="0"/>
              <a:t>m </a:t>
            </a:r>
            <a:r>
              <a:rPr lang="zh-CN" altLang="en-US" sz="2400" dirty="0" smtClean="0"/>
              <a:t>的值，即为最大公因子。</a:t>
            </a: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27</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14" name="内容占位符 2"/>
          <p:cNvSpPr>
            <a:spLocks noGrp="1"/>
          </p:cNvSpPr>
          <p:nvPr>
            <p:ph idx="1"/>
          </p:nvPr>
        </p:nvSpPr>
        <p:spPr>
          <a:xfrm>
            <a:off x="457200" y="1285860"/>
            <a:ext cx="8229600" cy="4840303"/>
          </a:xfrm>
        </p:spPr>
        <p:txBody>
          <a:bodyPr>
            <a:normAutofit fontScale="92500" lnSpcReduction="10000"/>
          </a:bodyPr>
          <a:lstStyle/>
          <a:p>
            <a:pPr lvl="1" indent="-742950">
              <a:lnSpc>
                <a:spcPct val="150000"/>
              </a:lnSpc>
              <a:buNone/>
            </a:pPr>
            <a:r>
              <a:rPr lang="zh-CN" altLang="en-US" sz="2600" b="1" dirty="0" smtClean="0">
                <a:solidFill>
                  <a:srgbClr val="FF0000"/>
                </a:solidFill>
              </a:rPr>
              <a:t>（</a:t>
            </a:r>
            <a:r>
              <a:rPr lang="en-US" altLang="zh-CN" sz="2600" b="1" dirty="0" smtClean="0">
                <a:solidFill>
                  <a:srgbClr val="FF0000"/>
                </a:solidFill>
              </a:rPr>
              <a:t>2</a:t>
            </a:r>
            <a:r>
              <a:rPr lang="zh-CN" altLang="en-US" sz="2600" b="1" dirty="0" smtClean="0">
                <a:solidFill>
                  <a:srgbClr val="FF0000"/>
                </a:solidFill>
              </a:rPr>
              <a:t>）用伪代码表示</a:t>
            </a:r>
            <a:endParaRPr lang="en-US" altLang="zh-CN" sz="2600" b="1" dirty="0">
              <a:solidFill>
                <a:srgbClr val="FF0000"/>
              </a:solidFill>
            </a:endParaRPr>
          </a:p>
          <a:p>
            <a:pPr lvl="1" indent="-742950">
              <a:lnSpc>
                <a:spcPct val="130000"/>
              </a:lnSpc>
              <a:buNone/>
            </a:pPr>
            <a:r>
              <a:rPr lang="en-US" altLang="zh-CN" sz="2100" dirty="0" smtClean="0"/>
              <a:t>PROCEDURE Euclid</a:t>
            </a:r>
            <a:r>
              <a:rPr lang="zh-CN" altLang="en-US" sz="2100" dirty="0" smtClean="0"/>
              <a:t>；</a:t>
            </a:r>
            <a:endParaRPr lang="en-US" altLang="zh-CN" sz="2100" dirty="0" smtClean="0"/>
          </a:p>
          <a:p>
            <a:pPr lvl="1" indent="-742950">
              <a:lnSpc>
                <a:spcPct val="130000"/>
              </a:lnSpc>
              <a:buNone/>
            </a:pPr>
            <a:r>
              <a:rPr lang="en-US" altLang="zh-CN" sz="2100" dirty="0" smtClean="0"/>
              <a:t>        BEGIN</a:t>
            </a:r>
          </a:p>
          <a:p>
            <a:pPr lvl="1" indent="-742950">
              <a:lnSpc>
                <a:spcPct val="130000"/>
              </a:lnSpc>
              <a:buNone/>
            </a:pPr>
            <a:r>
              <a:rPr lang="en-US" altLang="zh-CN" sz="2100" dirty="0" smtClean="0"/>
              <a:t>            READ</a:t>
            </a:r>
            <a:r>
              <a:rPr lang="zh-CN" altLang="en-US" sz="2100" dirty="0" smtClean="0"/>
              <a:t>（</a:t>
            </a:r>
            <a:r>
              <a:rPr lang="en-US" altLang="zh-CN" sz="2100" dirty="0" smtClean="0"/>
              <a:t>m, n</a:t>
            </a:r>
            <a:r>
              <a:rPr lang="zh-CN" altLang="en-US" sz="2100" dirty="0" smtClean="0"/>
              <a:t>）</a:t>
            </a:r>
            <a:r>
              <a:rPr lang="en-US" altLang="zh-CN" sz="2100" dirty="0" smtClean="0"/>
              <a:t>;</a:t>
            </a:r>
          </a:p>
          <a:p>
            <a:pPr lvl="1" indent="-742950">
              <a:lnSpc>
                <a:spcPct val="130000"/>
              </a:lnSpc>
              <a:buNone/>
            </a:pPr>
            <a:r>
              <a:rPr lang="en-US" altLang="zh-CN" sz="2100" dirty="0" smtClean="0"/>
              <a:t>            REPEAT;</a:t>
            </a:r>
          </a:p>
          <a:p>
            <a:pPr lvl="1" indent="-742950">
              <a:lnSpc>
                <a:spcPct val="130000"/>
              </a:lnSpc>
              <a:buNone/>
            </a:pPr>
            <a:r>
              <a:rPr lang="en-US" altLang="zh-CN" sz="2100" dirty="0" smtClean="0"/>
              <a:t>                r:=MOD</a:t>
            </a:r>
            <a:r>
              <a:rPr lang="zh-CN" altLang="en-US" sz="2100" dirty="0" smtClean="0"/>
              <a:t>（</a:t>
            </a:r>
            <a:r>
              <a:rPr lang="en-US" altLang="zh-CN" sz="2100" dirty="0" smtClean="0"/>
              <a:t>m, n</a:t>
            </a:r>
            <a:r>
              <a:rPr lang="zh-CN" altLang="en-US" sz="2100" dirty="0" smtClean="0"/>
              <a:t>）</a:t>
            </a:r>
            <a:r>
              <a:rPr lang="en-US" altLang="zh-CN" sz="2100" dirty="0" smtClean="0"/>
              <a:t>;</a:t>
            </a:r>
          </a:p>
          <a:p>
            <a:pPr lvl="1" indent="-742950">
              <a:lnSpc>
                <a:spcPct val="130000"/>
              </a:lnSpc>
              <a:buNone/>
            </a:pPr>
            <a:r>
              <a:rPr lang="en-US" altLang="zh-CN" sz="2100" dirty="0" smtClean="0"/>
              <a:t>                m:=n;</a:t>
            </a:r>
          </a:p>
          <a:p>
            <a:pPr lvl="1" indent="-742950">
              <a:lnSpc>
                <a:spcPct val="130000"/>
              </a:lnSpc>
              <a:buNone/>
            </a:pPr>
            <a:r>
              <a:rPr lang="en-US" altLang="zh-CN" sz="2100" dirty="0" smtClean="0"/>
              <a:t>                n:=r;</a:t>
            </a:r>
          </a:p>
          <a:p>
            <a:pPr lvl="1" indent="-742950">
              <a:lnSpc>
                <a:spcPct val="130000"/>
              </a:lnSpc>
              <a:buNone/>
            </a:pPr>
            <a:r>
              <a:rPr lang="en-US" altLang="zh-CN" sz="2100" dirty="0" smtClean="0"/>
              <a:t>            UNTIL r</a:t>
            </a:r>
            <a:r>
              <a:rPr lang="zh-CN" altLang="en-US" sz="2100" dirty="0" smtClean="0"/>
              <a:t>＝</a:t>
            </a:r>
            <a:r>
              <a:rPr lang="en-US" altLang="zh-CN" sz="2100" dirty="0" smtClean="0"/>
              <a:t>0;</a:t>
            </a:r>
          </a:p>
          <a:p>
            <a:pPr algn="just">
              <a:lnSpc>
                <a:spcPct val="130000"/>
              </a:lnSpc>
              <a:buFontTx/>
              <a:buNone/>
            </a:pPr>
            <a:r>
              <a:rPr lang="en-US" altLang="zh-CN" sz="2100" dirty="0" smtClean="0"/>
              <a:t>            WRITE (m);</a:t>
            </a:r>
            <a:endParaRPr lang="en-US" altLang="zh-CN" sz="2100" dirty="0" smtClean="0">
              <a:cs typeface="Times New Roman" pitchFamily="18" charset="0"/>
            </a:endParaRPr>
          </a:p>
          <a:p>
            <a:pPr algn="just">
              <a:lnSpc>
                <a:spcPct val="130000"/>
              </a:lnSpc>
              <a:buFontTx/>
              <a:buNone/>
            </a:pPr>
            <a:r>
              <a:rPr lang="en-US" altLang="zh-CN" sz="2100" dirty="0" smtClean="0"/>
              <a:t>        END</a:t>
            </a:r>
            <a:endParaRPr lang="en-US" altLang="zh-CN" sz="2200" dirty="0" smtClean="0"/>
          </a:p>
        </p:txBody>
      </p:sp>
      <p:grpSp>
        <p:nvGrpSpPr>
          <p:cNvPr id="5" name="Group 25"/>
          <p:cNvGrpSpPr>
            <a:grpSpLocks/>
          </p:cNvGrpSpPr>
          <p:nvPr/>
        </p:nvGrpSpPr>
        <p:grpSpPr bwMode="auto">
          <a:xfrm>
            <a:off x="4139952" y="1795859"/>
            <a:ext cx="3733800" cy="4724400"/>
            <a:chOff x="3690" y="9084"/>
            <a:chExt cx="3120" cy="6084"/>
          </a:xfrm>
        </p:grpSpPr>
        <p:sp>
          <p:nvSpPr>
            <p:cNvPr id="6" name="Text Box 26"/>
            <p:cNvSpPr txBox="1">
              <a:spLocks noChangeArrowheads="1"/>
            </p:cNvSpPr>
            <p:nvPr/>
          </p:nvSpPr>
          <p:spPr bwMode="auto">
            <a:xfrm>
              <a:off x="4635" y="11424"/>
              <a:ext cx="14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gn="ctr">
                <a:lnSpc>
                  <a:spcPct val="100000"/>
                </a:lnSpc>
                <a:spcBef>
                  <a:spcPct val="0"/>
                </a:spcBef>
                <a:buFontTx/>
                <a:buNone/>
              </a:pPr>
              <a:r>
                <a:rPr lang="en-US" altLang="zh-CN" sz="1800" dirty="0" smtClean="0">
                  <a:latin typeface="微软雅黑" pitchFamily="34" charset="-122"/>
                  <a:ea typeface="微软雅黑" pitchFamily="34" charset="-122"/>
                </a:rPr>
                <a:t>m=n</a:t>
              </a:r>
              <a:endParaRPr lang="en-US" altLang="zh-CN" sz="1800" dirty="0">
                <a:latin typeface="微软雅黑" pitchFamily="34" charset="-122"/>
                <a:ea typeface="微软雅黑" pitchFamily="34" charset="-122"/>
              </a:endParaRPr>
            </a:p>
          </p:txBody>
        </p:sp>
        <p:grpSp>
          <p:nvGrpSpPr>
            <p:cNvPr id="7" name="Group 27"/>
            <p:cNvGrpSpPr>
              <a:grpSpLocks/>
            </p:cNvGrpSpPr>
            <p:nvPr/>
          </p:nvGrpSpPr>
          <p:grpSpPr bwMode="auto">
            <a:xfrm>
              <a:off x="3690" y="9084"/>
              <a:ext cx="2835" cy="6084"/>
              <a:chOff x="3690" y="9084"/>
              <a:chExt cx="2835" cy="6084"/>
            </a:xfrm>
          </p:grpSpPr>
          <p:sp>
            <p:nvSpPr>
              <p:cNvPr id="9" name="AutoShape 28"/>
              <p:cNvSpPr>
                <a:spLocks noChangeArrowheads="1"/>
              </p:cNvSpPr>
              <p:nvPr/>
            </p:nvSpPr>
            <p:spPr bwMode="auto">
              <a:xfrm>
                <a:off x="4740" y="9084"/>
                <a:ext cx="1260" cy="468"/>
              </a:xfrm>
              <a:prstGeom prst="flowChartAlternateProcess">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gn="ctr">
                  <a:lnSpc>
                    <a:spcPct val="100000"/>
                  </a:lnSpc>
                  <a:spcBef>
                    <a:spcPct val="0"/>
                  </a:spcBef>
                  <a:buFontTx/>
                  <a:buNone/>
                </a:pPr>
                <a:r>
                  <a:rPr lang="en-US" altLang="zh-CN" sz="1800" dirty="0" smtClean="0">
                    <a:latin typeface="微软雅黑" pitchFamily="34" charset="-122"/>
                    <a:ea typeface="微软雅黑" pitchFamily="34" charset="-122"/>
                  </a:rPr>
                  <a:t>BEGIN</a:t>
                </a:r>
                <a:endParaRPr lang="en-US" altLang="zh-CN" sz="1800" dirty="0">
                  <a:latin typeface="微软雅黑" pitchFamily="34" charset="-122"/>
                  <a:ea typeface="微软雅黑" pitchFamily="34" charset="-122"/>
                </a:endParaRPr>
              </a:p>
            </p:txBody>
          </p:sp>
          <p:sp>
            <p:nvSpPr>
              <p:cNvPr id="10" name="AutoShape 29"/>
              <p:cNvSpPr>
                <a:spLocks noChangeArrowheads="1"/>
              </p:cNvSpPr>
              <p:nvPr/>
            </p:nvSpPr>
            <p:spPr bwMode="auto">
              <a:xfrm>
                <a:off x="4320" y="9864"/>
                <a:ext cx="2205" cy="468"/>
              </a:xfrm>
              <a:prstGeom prst="flowChartInputOutpu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gn="ctr">
                  <a:lnSpc>
                    <a:spcPct val="100000"/>
                  </a:lnSpc>
                  <a:spcBef>
                    <a:spcPct val="0"/>
                  </a:spcBef>
                  <a:buFontTx/>
                  <a:buNone/>
                </a:pPr>
                <a:r>
                  <a:rPr lang="en-US" altLang="zh-CN" sz="1800" dirty="0" smtClean="0">
                    <a:latin typeface="微软雅黑" pitchFamily="34" charset="-122"/>
                    <a:ea typeface="微软雅黑" pitchFamily="34" charset="-122"/>
                  </a:rPr>
                  <a:t>READ m</a:t>
                </a:r>
                <a:r>
                  <a:rPr lang="zh-CN" altLang="en-US" sz="1800" dirty="0" smtClean="0">
                    <a:latin typeface="微软雅黑" pitchFamily="34" charset="-122"/>
                    <a:ea typeface="微软雅黑" pitchFamily="34" charset="-122"/>
                  </a:rPr>
                  <a:t>，</a:t>
                </a:r>
                <a:r>
                  <a:rPr lang="en-US" altLang="zh-CN" sz="1800" dirty="0" smtClean="0">
                    <a:latin typeface="微软雅黑" pitchFamily="34" charset="-122"/>
                    <a:ea typeface="微软雅黑" pitchFamily="34" charset="-122"/>
                  </a:rPr>
                  <a:t>n</a:t>
                </a:r>
                <a:endParaRPr lang="en-US" altLang="zh-CN" sz="1800" dirty="0">
                  <a:latin typeface="微软雅黑" pitchFamily="34" charset="-122"/>
                  <a:ea typeface="微软雅黑" pitchFamily="34" charset="-122"/>
                </a:endParaRPr>
              </a:p>
            </p:txBody>
          </p:sp>
          <p:sp>
            <p:nvSpPr>
              <p:cNvPr id="11" name="Rectangle 30"/>
              <p:cNvSpPr>
                <a:spLocks noChangeArrowheads="1"/>
              </p:cNvSpPr>
              <p:nvPr/>
            </p:nvSpPr>
            <p:spPr bwMode="auto">
              <a:xfrm>
                <a:off x="4530" y="10644"/>
                <a:ext cx="1575" cy="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gn="ctr">
                  <a:lnSpc>
                    <a:spcPct val="100000"/>
                  </a:lnSpc>
                  <a:spcBef>
                    <a:spcPct val="0"/>
                  </a:spcBef>
                  <a:buFontTx/>
                  <a:buNone/>
                </a:pPr>
                <a:r>
                  <a:rPr lang="en-US" altLang="zh-CN" sz="1800" dirty="0" smtClean="0">
                    <a:latin typeface="微软雅黑" pitchFamily="34" charset="-122"/>
                    <a:ea typeface="微软雅黑" pitchFamily="34" charset="-122"/>
                  </a:rPr>
                  <a:t>r=mod(</a:t>
                </a:r>
                <a:r>
                  <a:rPr lang="en-US" altLang="zh-CN" sz="1800" dirty="0" err="1" smtClean="0">
                    <a:latin typeface="微软雅黑" pitchFamily="34" charset="-122"/>
                    <a:ea typeface="微软雅黑" pitchFamily="34" charset="-122"/>
                  </a:rPr>
                  <a:t>m,n</a:t>
                </a:r>
                <a:r>
                  <a:rPr lang="en-US" altLang="zh-CN" sz="1800" dirty="0">
                    <a:latin typeface="微软雅黑" pitchFamily="34" charset="-122"/>
                    <a:ea typeface="微软雅黑" pitchFamily="34" charset="-122"/>
                  </a:rPr>
                  <a:t>)</a:t>
                </a:r>
              </a:p>
            </p:txBody>
          </p:sp>
          <p:sp>
            <p:nvSpPr>
              <p:cNvPr id="13" name="Rectangle 31"/>
              <p:cNvSpPr>
                <a:spLocks noChangeArrowheads="1"/>
              </p:cNvSpPr>
              <p:nvPr/>
            </p:nvSpPr>
            <p:spPr bwMode="auto">
              <a:xfrm>
                <a:off x="4530" y="11424"/>
                <a:ext cx="1575" cy="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gn="l" eaLnBrk="1" hangingPunct="1">
                  <a:lnSpc>
                    <a:spcPct val="100000"/>
                  </a:lnSpc>
                  <a:spcBef>
                    <a:spcPct val="0"/>
                  </a:spcBef>
                  <a:buFontTx/>
                  <a:buNone/>
                </a:pPr>
                <a:endParaRPr lang="zh-CN" altLang="en-US" sz="1800">
                  <a:latin typeface="微软雅黑" pitchFamily="34" charset="-122"/>
                  <a:ea typeface="微软雅黑" pitchFamily="34" charset="-122"/>
                </a:endParaRPr>
              </a:p>
            </p:txBody>
          </p:sp>
          <p:sp>
            <p:nvSpPr>
              <p:cNvPr id="15" name="Rectangle 32"/>
              <p:cNvSpPr>
                <a:spLocks noChangeArrowheads="1"/>
              </p:cNvSpPr>
              <p:nvPr/>
            </p:nvSpPr>
            <p:spPr bwMode="auto">
              <a:xfrm>
                <a:off x="4530" y="12204"/>
                <a:ext cx="1575" cy="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gn="ctr">
                  <a:lnSpc>
                    <a:spcPct val="100000"/>
                  </a:lnSpc>
                  <a:spcBef>
                    <a:spcPct val="0"/>
                  </a:spcBef>
                  <a:buFontTx/>
                  <a:buNone/>
                </a:pPr>
                <a:r>
                  <a:rPr lang="en-US" altLang="zh-CN" sz="1800" dirty="0">
                    <a:latin typeface="微软雅黑" pitchFamily="34" charset="-122"/>
                    <a:ea typeface="微软雅黑" pitchFamily="34" charset="-122"/>
                  </a:rPr>
                  <a:t>n=r</a:t>
                </a:r>
              </a:p>
            </p:txBody>
          </p:sp>
          <p:sp>
            <p:nvSpPr>
              <p:cNvPr id="16" name="AutoShape 33"/>
              <p:cNvSpPr>
                <a:spLocks noChangeArrowheads="1"/>
              </p:cNvSpPr>
              <p:nvPr/>
            </p:nvSpPr>
            <p:spPr bwMode="auto">
              <a:xfrm>
                <a:off x="4215" y="13920"/>
                <a:ext cx="2100" cy="468"/>
              </a:xfrm>
              <a:prstGeom prst="flowChartInputOutpu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gn="ctr">
                  <a:lnSpc>
                    <a:spcPct val="100000"/>
                  </a:lnSpc>
                  <a:spcBef>
                    <a:spcPct val="0"/>
                  </a:spcBef>
                  <a:buFontTx/>
                  <a:buNone/>
                </a:pPr>
                <a:r>
                  <a:rPr lang="en-US" altLang="zh-CN" sz="1800" dirty="0">
                    <a:latin typeface="微软雅黑" pitchFamily="34" charset="-122"/>
                    <a:ea typeface="微软雅黑" pitchFamily="34" charset="-122"/>
                  </a:rPr>
                  <a:t>WRITE </a:t>
                </a:r>
                <a:r>
                  <a:rPr lang="en-US" altLang="zh-CN" sz="1800" dirty="0" smtClean="0">
                    <a:latin typeface="微软雅黑" pitchFamily="34" charset="-122"/>
                    <a:ea typeface="微软雅黑" pitchFamily="34" charset="-122"/>
                  </a:rPr>
                  <a:t>m</a:t>
                </a:r>
                <a:endParaRPr lang="en-US" altLang="zh-CN" sz="1800" dirty="0">
                  <a:latin typeface="微软雅黑" pitchFamily="34" charset="-122"/>
                  <a:ea typeface="微软雅黑" pitchFamily="34" charset="-122"/>
                </a:endParaRPr>
              </a:p>
            </p:txBody>
          </p:sp>
          <p:sp>
            <p:nvSpPr>
              <p:cNvPr id="17" name="AutoShape 34"/>
              <p:cNvSpPr>
                <a:spLocks noChangeArrowheads="1"/>
              </p:cNvSpPr>
              <p:nvPr/>
            </p:nvSpPr>
            <p:spPr bwMode="auto">
              <a:xfrm>
                <a:off x="4305" y="12984"/>
                <a:ext cx="1995" cy="624"/>
              </a:xfrm>
              <a:prstGeom prst="flowChartDecision">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gn="ctr">
                  <a:lnSpc>
                    <a:spcPct val="100000"/>
                  </a:lnSpc>
                  <a:spcBef>
                    <a:spcPct val="0"/>
                  </a:spcBef>
                  <a:buFontTx/>
                  <a:buNone/>
                </a:pPr>
                <a:r>
                  <a:rPr lang="en-US" altLang="zh-CN" sz="1800" dirty="0">
                    <a:latin typeface="微软雅黑" pitchFamily="34" charset="-122"/>
                    <a:ea typeface="微软雅黑" pitchFamily="34" charset="-122"/>
                  </a:rPr>
                  <a:t>r≠0</a:t>
                </a:r>
              </a:p>
            </p:txBody>
          </p:sp>
          <p:sp>
            <p:nvSpPr>
              <p:cNvPr id="18" name="AutoShape 35"/>
              <p:cNvSpPr>
                <a:spLocks noChangeArrowheads="1"/>
              </p:cNvSpPr>
              <p:nvPr/>
            </p:nvSpPr>
            <p:spPr bwMode="auto">
              <a:xfrm>
                <a:off x="4635" y="14700"/>
                <a:ext cx="1260" cy="468"/>
              </a:xfrm>
              <a:prstGeom prst="flowChartAlternateProcess">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gn="ctr">
                  <a:lnSpc>
                    <a:spcPct val="100000"/>
                  </a:lnSpc>
                  <a:spcBef>
                    <a:spcPct val="0"/>
                  </a:spcBef>
                  <a:buFontTx/>
                  <a:buNone/>
                </a:pPr>
                <a:r>
                  <a:rPr lang="en-US" altLang="zh-CN" sz="1800">
                    <a:latin typeface="微软雅黑" pitchFamily="34" charset="-122"/>
                    <a:ea typeface="微软雅黑" pitchFamily="34" charset="-122"/>
                  </a:rPr>
                  <a:t>END</a:t>
                </a:r>
              </a:p>
            </p:txBody>
          </p:sp>
          <p:sp>
            <p:nvSpPr>
              <p:cNvPr id="19" name="Line 36"/>
              <p:cNvSpPr>
                <a:spLocks noChangeShapeType="1"/>
              </p:cNvSpPr>
              <p:nvPr/>
            </p:nvSpPr>
            <p:spPr bwMode="auto">
              <a:xfrm>
                <a:off x="5370" y="9552"/>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itchFamily="34" charset="-122"/>
                  <a:ea typeface="微软雅黑" pitchFamily="34" charset="-122"/>
                </a:endParaRPr>
              </a:p>
            </p:txBody>
          </p:sp>
          <p:sp>
            <p:nvSpPr>
              <p:cNvPr id="20" name="Line 37"/>
              <p:cNvSpPr>
                <a:spLocks noChangeShapeType="1"/>
              </p:cNvSpPr>
              <p:nvPr/>
            </p:nvSpPr>
            <p:spPr bwMode="auto">
              <a:xfrm>
                <a:off x="5370" y="10332"/>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itchFamily="34" charset="-122"/>
                  <a:ea typeface="微软雅黑" pitchFamily="34" charset="-122"/>
                </a:endParaRPr>
              </a:p>
            </p:txBody>
          </p:sp>
          <p:sp>
            <p:nvSpPr>
              <p:cNvPr id="21" name="Line 38"/>
              <p:cNvSpPr>
                <a:spLocks noChangeShapeType="1"/>
              </p:cNvSpPr>
              <p:nvPr/>
            </p:nvSpPr>
            <p:spPr bwMode="auto">
              <a:xfrm>
                <a:off x="5370" y="11112"/>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itchFamily="34" charset="-122"/>
                  <a:ea typeface="微软雅黑" pitchFamily="34" charset="-122"/>
                </a:endParaRPr>
              </a:p>
            </p:txBody>
          </p:sp>
          <p:sp>
            <p:nvSpPr>
              <p:cNvPr id="22" name="Line 39"/>
              <p:cNvSpPr>
                <a:spLocks noChangeShapeType="1"/>
              </p:cNvSpPr>
              <p:nvPr/>
            </p:nvSpPr>
            <p:spPr bwMode="auto">
              <a:xfrm>
                <a:off x="5370" y="11892"/>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itchFamily="34" charset="-122"/>
                  <a:ea typeface="微软雅黑" pitchFamily="34" charset="-122"/>
                </a:endParaRPr>
              </a:p>
            </p:txBody>
          </p:sp>
          <p:sp>
            <p:nvSpPr>
              <p:cNvPr id="23" name="Line 40"/>
              <p:cNvSpPr>
                <a:spLocks noChangeShapeType="1"/>
              </p:cNvSpPr>
              <p:nvPr/>
            </p:nvSpPr>
            <p:spPr bwMode="auto">
              <a:xfrm>
                <a:off x="5325" y="12672"/>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itchFamily="34" charset="-122"/>
                  <a:ea typeface="微软雅黑" pitchFamily="34" charset="-122"/>
                </a:endParaRPr>
              </a:p>
            </p:txBody>
          </p:sp>
          <p:sp>
            <p:nvSpPr>
              <p:cNvPr id="24" name="Line 41"/>
              <p:cNvSpPr>
                <a:spLocks noChangeShapeType="1"/>
              </p:cNvSpPr>
              <p:nvPr/>
            </p:nvSpPr>
            <p:spPr bwMode="auto">
              <a:xfrm>
                <a:off x="5265" y="13608"/>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itchFamily="34" charset="-122"/>
                  <a:ea typeface="微软雅黑" pitchFamily="34" charset="-122"/>
                </a:endParaRPr>
              </a:p>
            </p:txBody>
          </p:sp>
          <p:sp>
            <p:nvSpPr>
              <p:cNvPr id="25" name="Line 42"/>
              <p:cNvSpPr>
                <a:spLocks noChangeShapeType="1"/>
              </p:cNvSpPr>
              <p:nvPr/>
            </p:nvSpPr>
            <p:spPr bwMode="auto">
              <a:xfrm>
                <a:off x="5265" y="14388"/>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itchFamily="34" charset="-122"/>
                  <a:ea typeface="微软雅黑" pitchFamily="34" charset="-122"/>
                </a:endParaRPr>
              </a:p>
            </p:txBody>
          </p:sp>
          <p:sp>
            <p:nvSpPr>
              <p:cNvPr id="26" name="Freeform 43"/>
              <p:cNvSpPr>
                <a:spLocks/>
              </p:cNvSpPr>
              <p:nvPr/>
            </p:nvSpPr>
            <p:spPr bwMode="auto">
              <a:xfrm>
                <a:off x="3690" y="10473"/>
                <a:ext cx="1365" cy="2808"/>
              </a:xfrm>
              <a:custGeom>
                <a:avLst/>
                <a:gdLst>
                  <a:gd name="T0" fmla="*/ 630 w 1365"/>
                  <a:gd name="T1" fmla="*/ 2808 h 2808"/>
                  <a:gd name="T2" fmla="*/ 0 w 1365"/>
                  <a:gd name="T3" fmla="*/ 2808 h 2808"/>
                  <a:gd name="T4" fmla="*/ 0 w 1365"/>
                  <a:gd name="T5" fmla="*/ 0 h 2808"/>
                  <a:gd name="T6" fmla="*/ 1155 w 1365"/>
                  <a:gd name="T7" fmla="*/ 0 h 2808"/>
                  <a:gd name="T8" fmla="*/ 1365 w 1365"/>
                  <a:gd name="T9" fmla="*/ 156 h 2808"/>
                  <a:gd name="T10" fmla="*/ 0 60000 65536"/>
                  <a:gd name="T11" fmla="*/ 0 60000 65536"/>
                  <a:gd name="T12" fmla="*/ 0 60000 65536"/>
                  <a:gd name="T13" fmla="*/ 0 60000 65536"/>
                  <a:gd name="T14" fmla="*/ 0 60000 65536"/>
                  <a:gd name="T15" fmla="*/ 0 w 1365"/>
                  <a:gd name="T16" fmla="*/ 0 h 2808"/>
                  <a:gd name="T17" fmla="*/ 1365 w 1365"/>
                  <a:gd name="T18" fmla="*/ 2808 h 2808"/>
                </a:gdLst>
                <a:ahLst/>
                <a:cxnLst>
                  <a:cxn ang="T10">
                    <a:pos x="T0" y="T1"/>
                  </a:cxn>
                  <a:cxn ang="T11">
                    <a:pos x="T2" y="T3"/>
                  </a:cxn>
                  <a:cxn ang="T12">
                    <a:pos x="T4" y="T5"/>
                  </a:cxn>
                  <a:cxn ang="T13">
                    <a:pos x="T6" y="T7"/>
                  </a:cxn>
                  <a:cxn ang="T14">
                    <a:pos x="T8" y="T9"/>
                  </a:cxn>
                </a:cxnLst>
                <a:rect l="T15" t="T16" r="T17" b="T18"/>
                <a:pathLst>
                  <a:path w="1365" h="2808">
                    <a:moveTo>
                      <a:pt x="630" y="2808"/>
                    </a:moveTo>
                    <a:lnTo>
                      <a:pt x="0" y="2808"/>
                    </a:lnTo>
                    <a:lnTo>
                      <a:pt x="0" y="0"/>
                    </a:lnTo>
                    <a:lnTo>
                      <a:pt x="1155" y="0"/>
                    </a:lnTo>
                    <a:lnTo>
                      <a:pt x="1365" y="156"/>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eaLnBrk="1" hangingPunct="1"/>
                <a:endParaRPr lang="zh-CN" altLang="en-US" sz="1800">
                  <a:latin typeface="微软雅黑" pitchFamily="34" charset="-122"/>
                  <a:ea typeface="微软雅黑" pitchFamily="34" charset="-122"/>
                </a:endParaRPr>
              </a:p>
            </p:txBody>
          </p:sp>
          <p:sp>
            <p:nvSpPr>
              <p:cNvPr id="27" name="Text Box 44"/>
              <p:cNvSpPr txBox="1">
                <a:spLocks noChangeArrowheads="1"/>
              </p:cNvSpPr>
              <p:nvPr/>
            </p:nvSpPr>
            <p:spPr bwMode="auto">
              <a:xfrm>
                <a:off x="3795" y="12933"/>
                <a:ext cx="144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nSpc>
                    <a:spcPct val="100000"/>
                  </a:lnSpc>
                  <a:spcBef>
                    <a:spcPct val="0"/>
                  </a:spcBef>
                  <a:buFontTx/>
                  <a:buNone/>
                </a:pPr>
                <a:r>
                  <a:rPr lang="en-US" altLang="zh-CN" sz="1800">
                    <a:latin typeface="微软雅黑" pitchFamily="34" charset="-122"/>
                    <a:ea typeface="微软雅黑" pitchFamily="34" charset="-122"/>
                  </a:rPr>
                  <a:t>Y</a:t>
                </a:r>
              </a:p>
            </p:txBody>
          </p:sp>
        </p:grpSp>
        <p:sp>
          <p:nvSpPr>
            <p:cNvPr id="8" name="Text Box 45"/>
            <p:cNvSpPr txBox="1">
              <a:spLocks noChangeArrowheads="1"/>
            </p:cNvSpPr>
            <p:nvPr/>
          </p:nvSpPr>
          <p:spPr bwMode="auto">
            <a:xfrm>
              <a:off x="5265" y="13533"/>
              <a:ext cx="154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楷体_GB2312" pitchFamily="49" charset="-122"/>
                </a:defRPr>
              </a:lvl1pPr>
              <a:lvl2pPr marL="742950" indent="-285750" eaLnBrk="0" hangingPunct="0">
                <a:defRPr sz="2800">
                  <a:solidFill>
                    <a:schemeClr val="tx1"/>
                  </a:solidFill>
                  <a:latin typeface="Arial" charset="0"/>
                  <a:ea typeface="楷体_GB2312" pitchFamily="49" charset="-122"/>
                </a:defRPr>
              </a:lvl2pPr>
              <a:lvl3pPr marL="1143000" indent="-228600" eaLnBrk="0" hangingPunct="0">
                <a:defRPr sz="2800">
                  <a:solidFill>
                    <a:schemeClr val="tx1"/>
                  </a:solidFill>
                  <a:latin typeface="Arial" charset="0"/>
                  <a:ea typeface="楷体_GB2312" pitchFamily="49" charset="-122"/>
                </a:defRPr>
              </a:lvl3pPr>
              <a:lvl4pPr marL="1600200" indent="-228600" eaLnBrk="0" hangingPunct="0">
                <a:defRPr sz="2800">
                  <a:solidFill>
                    <a:schemeClr val="tx1"/>
                  </a:solidFill>
                  <a:latin typeface="Arial" charset="0"/>
                  <a:ea typeface="楷体_GB2312" pitchFamily="49" charset="-122"/>
                </a:defRPr>
              </a:lvl4pPr>
              <a:lvl5pPr marL="2057400" indent="-228600" eaLnBrk="0" hangingPunct="0">
                <a:defRPr sz="2800">
                  <a:solidFill>
                    <a:schemeClr val="tx1"/>
                  </a:solidFill>
                  <a:latin typeface="Arial" charset="0"/>
                  <a:ea typeface="楷体_GB2312" pitchFamily="49" charset="-122"/>
                </a:defRPr>
              </a:lvl5pPr>
              <a:lvl6pPr marL="25146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6pPr>
              <a:lvl7pPr marL="29718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7pPr>
              <a:lvl8pPr marL="34290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8pPr>
              <a:lvl9pPr marL="3886200" indent="-228600" algn="just" eaLnBrk="0" fontAlgn="base" hangingPunct="0">
                <a:lnSpc>
                  <a:spcPct val="80000"/>
                </a:lnSpc>
                <a:spcBef>
                  <a:spcPct val="20000"/>
                </a:spcBef>
                <a:spcAft>
                  <a:spcPct val="0"/>
                </a:spcAft>
                <a:buChar char="–"/>
                <a:defRPr sz="2800">
                  <a:solidFill>
                    <a:schemeClr val="tx1"/>
                  </a:solidFill>
                  <a:latin typeface="Arial" charset="0"/>
                  <a:ea typeface="楷体_GB2312" pitchFamily="49" charset="-122"/>
                </a:defRPr>
              </a:lvl9pPr>
            </a:lstStyle>
            <a:p>
              <a:pPr>
                <a:lnSpc>
                  <a:spcPct val="100000"/>
                </a:lnSpc>
                <a:spcBef>
                  <a:spcPct val="0"/>
                </a:spcBef>
                <a:buFontTx/>
                <a:buNone/>
              </a:pPr>
              <a:r>
                <a:rPr lang="en-US" altLang="zh-CN" sz="1800">
                  <a:latin typeface="微软雅黑" pitchFamily="34" charset="-122"/>
                  <a:ea typeface="微软雅黑" pitchFamily="34" charset="-122"/>
                </a:rPr>
                <a:t>N</a:t>
              </a:r>
            </a:p>
          </p:txBody>
        </p:sp>
      </p:grpSp>
      <p:sp>
        <p:nvSpPr>
          <p:cNvPr id="2" name="矩形 1"/>
          <p:cNvSpPr/>
          <p:nvPr/>
        </p:nvSpPr>
        <p:spPr>
          <a:xfrm>
            <a:off x="4445338" y="1201733"/>
            <a:ext cx="2836033" cy="553357"/>
          </a:xfrm>
          <a:prstGeom prst="rect">
            <a:avLst/>
          </a:prstGeom>
        </p:spPr>
        <p:txBody>
          <a:bodyPr wrap="none">
            <a:spAutoFit/>
          </a:bodyPr>
          <a:lstStyle/>
          <a:p>
            <a:pPr marL="742950" lvl="1" indent="-742950">
              <a:lnSpc>
                <a:spcPct val="140000"/>
              </a:lnSpc>
              <a:spcBef>
                <a:spcPct val="20000"/>
              </a:spcBef>
            </a:pPr>
            <a:r>
              <a:rPr lang="zh-CN" altLang="en-US" sz="2400" b="1" dirty="0">
                <a:solidFill>
                  <a:srgbClr val="FF0000"/>
                </a:solidFill>
                <a:latin typeface="微软雅黑" pitchFamily="34" charset="-122"/>
                <a:ea typeface="微软雅黑" pitchFamily="34" charset="-122"/>
              </a:rPr>
              <a:t>（</a:t>
            </a:r>
            <a:r>
              <a:rPr lang="en-US" altLang="zh-CN" sz="2400" b="1" dirty="0">
                <a:solidFill>
                  <a:srgbClr val="FF0000"/>
                </a:solidFill>
                <a:latin typeface="微软雅黑" pitchFamily="34" charset="-122"/>
                <a:ea typeface="微软雅黑" pitchFamily="34" charset="-122"/>
              </a:rPr>
              <a:t>3</a:t>
            </a:r>
            <a:r>
              <a:rPr lang="zh-CN" altLang="en-US" sz="2400" b="1" dirty="0">
                <a:solidFill>
                  <a:srgbClr val="FF0000"/>
                </a:solidFill>
                <a:latin typeface="微软雅黑" pitchFamily="34" charset="-122"/>
                <a:ea typeface="微软雅黑" pitchFamily="34" charset="-122"/>
              </a:rPr>
              <a:t>）用流程图表示</a:t>
            </a:r>
            <a:endParaRPr lang="en-US" altLang="zh-CN" sz="2400" b="1"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28</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5.2 </a:t>
            </a:r>
            <a:r>
              <a:rPr lang="zh-CN" altLang="en-US" dirty="0" smtClean="0"/>
              <a:t>算法的表示</a:t>
            </a:r>
            <a:endParaRPr lang="zh-CN" altLang="en-US" dirty="0"/>
          </a:p>
        </p:txBody>
      </p:sp>
      <p:sp>
        <p:nvSpPr>
          <p:cNvPr id="14" name="内容占位符 2"/>
          <p:cNvSpPr>
            <a:spLocks noGrp="1"/>
          </p:cNvSpPr>
          <p:nvPr>
            <p:ph idx="1"/>
          </p:nvPr>
        </p:nvSpPr>
        <p:spPr>
          <a:xfrm>
            <a:off x="457200" y="1285860"/>
            <a:ext cx="8229600" cy="4840303"/>
          </a:xfrm>
        </p:spPr>
        <p:txBody>
          <a:bodyPr>
            <a:normAutofit/>
          </a:bodyPr>
          <a:lstStyle/>
          <a:p>
            <a:pPr>
              <a:lnSpc>
                <a:spcPct val="150000"/>
              </a:lnSpc>
              <a:buNone/>
            </a:pPr>
            <a:r>
              <a:rPr lang="zh-CN" altLang="en-US" b="1" dirty="0" smtClean="0">
                <a:solidFill>
                  <a:schemeClr val="tx2"/>
                </a:solidFill>
              </a:rPr>
              <a:t>五、问题思考</a:t>
            </a:r>
            <a:endParaRPr lang="en-US" altLang="zh-CN" b="1" dirty="0" smtClean="0">
              <a:solidFill>
                <a:schemeClr val="tx2"/>
              </a:solidFill>
            </a:endParaRPr>
          </a:p>
          <a:p>
            <a:pPr marL="452438" lvl="1" indent="-452438">
              <a:lnSpc>
                <a:spcPct val="130000"/>
              </a:lnSpc>
              <a:spcBef>
                <a:spcPts val="1200"/>
              </a:spcBef>
              <a:buNone/>
            </a:pPr>
            <a:r>
              <a:rPr lang="zh-CN" altLang="en-US" dirty="0" smtClean="0">
                <a:solidFill>
                  <a:srgbClr val="0000FF"/>
                </a:solidFill>
              </a:rPr>
              <a:t>（</a:t>
            </a:r>
            <a:r>
              <a:rPr lang="en-US" altLang="zh-CN" dirty="0" smtClean="0">
                <a:solidFill>
                  <a:srgbClr val="0000FF"/>
                </a:solidFill>
              </a:rPr>
              <a:t>1</a:t>
            </a:r>
            <a:r>
              <a:rPr lang="zh-CN" altLang="en-US" dirty="0" smtClean="0">
                <a:solidFill>
                  <a:srgbClr val="0000FF"/>
                </a:solidFill>
              </a:rPr>
              <a:t>）一种环境下的原语可以是另外一种环境下原语的“合成物”。比如</a:t>
            </a:r>
            <a:r>
              <a:rPr lang="en-US" altLang="zh-CN" dirty="0" smtClean="0">
                <a:solidFill>
                  <a:srgbClr val="0000FF"/>
                </a:solidFill>
              </a:rPr>
              <a:t>while</a:t>
            </a:r>
            <a:r>
              <a:rPr lang="zh-CN" altLang="en-US" dirty="0" smtClean="0">
                <a:solidFill>
                  <a:srgbClr val="0000FF"/>
                </a:solidFill>
              </a:rPr>
              <a:t>语句是伪代码中的一个原语，但是它可以作为机器语言指令的一个合成物加以实现。给出计算机以外的这种现象的两个例子。</a:t>
            </a:r>
            <a:endParaRPr lang="en-US" altLang="zh-CN" dirty="0" smtClean="0">
              <a:solidFill>
                <a:srgbClr val="0000FF"/>
              </a:solidFill>
            </a:endParaRPr>
          </a:p>
          <a:p>
            <a:pPr marL="452438" lvl="1" indent="-452438">
              <a:lnSpc>
                <a:spcPct val="130000"/>
              </a:lnSpc>
              <a:spcBef>
                <a:spcPts val="1200"/>
              </a:spcBef>
              <a:buNone/>
            </a:pPr>
            <a:endParaRPr lang="en-US" altLang="zh-CN" dirty="0" smtClean="0">
              <a:solidFill>
                <a:srgbClr val="0000FF"/>
              </a:solidFill>
            </a:endParaRPr>
          </a:p>
          <a:p>
            <a:pPr marL="452438" lvl="1" indent="-452438">
              <a:lnSpc>
                <a:spcPct val="130000"/>
              </a:lnSpc>
              <a:spcBef>
                <a:spcPts val="1200"/>
              </a:spcBef>
              <a:buNone/>
            </a:pPr>
            <a:r>
              <a:rPr lang="zh-CN" altLang="en-US" dirty="0" smtClean="0">
                <a:solidFill>
                  <a:srgbClr val="0000FF"/>
                </a:solidFill>
              </a:rPr>
              <a:t>（</a:t>
            </a:r>
            <a:r>
              <a:rPr lang="en-US" altLang="zh-CN" dirty="0" smtClean="0">
                <a:solidFill>
                  <a:srgbClr val="0000FF"/>
                </a:solidFill>
              </a:rPr>
              <a:t>2</a:t>
            </a:r>
            <a:r>
              <a:rPr lang="zh-CN" altLang="en-US" dirty="0" smtClean="0">
                <a:solidFill>
                  <a:srgbClr val="0000FF"/>
                </a:solidFill>
              </a:rPr>
              <a:t>）从何种意义上讲，过程的结构就是原语的结构？</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29</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5.3 </a:t>
            </a:r>
            <a:r>
              <a:rPr lang="zh-CN" altLang="en-US" dirty="0" smtClean="0"/>
              <a:t>算法的发现</a:t>
            </a:r>
            <a:endParaRPr lang="zh-CN" altLang="en-US" dirty="0"/>
          </a:p>
        </p:txBody>
      </p:sp>
      <p:sp>
        <p:nvSpPr>
          <p:cNvPr id="14" name="内容占位符 2"/>
          <p:cNvSpPr>
            <a:spLocks noGrp="1"/>
          </p:cNvSpPr>
          <p:nvPr>
            <p:ph idx="1"/>
          </p:nvPr>
        </p:nvSpPr>
        <p:spPr>
          <a:xfrm>
            <a:off x="457200" y="1285860"/>
            <a:ext cx="8229600" cy="4840303"/>
          </a:xfrm>
        </p:spPr>
        <p:txBody>
          <a:bodyPr>
            <a:normAutofit/>
          </a:bodyPr>
          <a:lstStyle/>
          <a:p>
            <a:pPr>
              <a:lnSpc>
                <a:spcPct val="150000"/>
              </a:lnSpc>
              <a:buNone/>
            </a:pPr>
            <a:r>
              <a:rPr lang="zh-CN" altLang="en-US" b="1" dirty="0" smtClean="0"/>
              <a:t>程序开发由两个基本活动组成：</a:t>
            </a:r>
            <a:endParaRPr lang="en-US" altLang="zh-CN" b="1" dirty="0" smtClean="0"/>
          </a:p>
          <a:p>
            <a:pPr marL="0" indent="0">
              <a:lnSpc>
                <a:spcPct val="150000"/>
              </a:lnSpc>
              <a:buNone/>
            </a:pPr>
            <a:r>
              <a:rPr lang="zh-CN" altLang="en-US" dirty="0" smtClean="0"/>
              <a:t>（</a:t>
            </a:r>
            <a:r>
              <a:rPr lang="en-US" altLang="zh-CN" dirty="0" smtClean="0"/>
              <a:t>1</a:t>
            </a:r>
            <a:r>
              <a:rPr lang="zh-CN" altLang="en-US" dirty="0" smtClean="0"/>
              <a:t>）发现潜在的算法</a:t>
            </a:r>
            <a:endParaRPr lang="en-US" altLang="zh-CN" dirty="0" smtClean="0"/>
          </a:p>
          <a:p>
            <a:pPr marL="0" indent="0">
              <a:lnSpc>
                <a:spcPct val="150000"/>
              </a:lnSpc>
              <a:buNone/>
            </a:pPr>
            <a:r>
              <a:rPr lang="zh-CN" altLang="en-US" dirty="0" smtClean="0"/>
              <a:t>（</a:t>
            </a:r>
            <a:r>
              <a:rPr lang="en-US" altLang="zh-CN" dirty="0" smtClean="0"/>
              <a:t>2</a:t>
            </a:r>
            <a:r>
              <a:rPr lang="zh-CN" altLang="en-US" dirty="0" smtClean="0"/>
              <a:t>）以程序的方式表示算法</a:t>
            </a:r>
            <a:endParaRPr lang="en-US" altLang="zh-CN" dirty="0" smtClean="0"/>
          </a:p>
          <a:p>
            <a:pPr marL="0" indent="0">
              <a:lnSpc>
                <a:spcPct val="150000"/>
              </a:lnSpc>
              <a:buNone/>
            </a:pPr>
            <a:endParaRPr lang="en-US" altLang="zh-CN" dirty="0" smtClean="0"/>
          </a:p>
          <a:p>
            <a:pPr>
              <a:lnSpc>
                <a:spcPct val="150000"/>
              </a:lnSpc>
              <a:buNone/>
            </a:pPr>
            <a:r>
              <a:rPr lang="zh-CN" altLang="en-US" dirty="0" smtClean="0">
                <a:solidFill>
                  <a:srgbClr val="0000FF"/>
                </a:solidFill>
              </a:rPr>
              <a:t>算法的发现</a:t>
            </a:r>
            <a:r>
              <a:rPr lang="zh-CN" altLang="en-US" dirty="0" smtClean="0"/>
              <a:t>是软件开发过程中更具有挑战性的任务。</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 calcmode="lin" valueType="num">
                                      <p:cBhvr additive="base">
                                        <p:cTn id="7"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713348"/>
            <a:ext cx="8784976" cy="4091916"/>
          </a:xfrm>
          <a:gradFill>
            <a:gsLst>
              <a:gs pos="0">
                <a:srgbClr val="FFEFD1"/>
              </a:gs>
              <a:gs pos="64999">
                <a:srgbClr val="F0EBD5"/>
              </a:gs>
              <a:gs pos="100000">
                <a:srgbClr val="D1C39F"/>
              </a:gs>
            </a:gsLst>
            <a:lin ang="5400000" scaled="0"/>
          </a:gradFill>
          <a:ln w="38100">
            <a:solidFill>
              <a:schemeClr val="tx1"/>
            </a:solidFill>
          </a:ln>
        </p:spPr>
        <p:txBody>
          <a:bodyPr>
            <a:noAutofit/>
          </a:bodyPr>
          <a:lstStyle/>
          <a:p>
            <a:pPr marL="0" indent="0">
              <a:buNone/>
            </a:pPr>
            <a:r>
              <a:rPr lang="zh-CN" altLang="en-US" sz="4800" dirty="0" smtClean="0">
                <a:effectLst>
                  <a:outerShdw blurRad="38100" dist="38100" dir="2700000" algn="tl">
                    <a:srgbClr val="000000">
                      <a:alpha val="43137"/>
                    </a:srgbClr>
                  </a:outerShdw>
                </a:effectLst>
              </a:rPr>
              <a:t>在计算机能够执行一个任务之前必须给出一个算法，精确地告诉计算机做什么。</a:t>
            </a:r>
            <a:r>
              <a:rPr lang="zh-CN" altLang="en-US" sz="4800" dirty="0">
                <a:effectLst>
                  <a:outerShdw blurRad="38100" dist="38100" dir="2700000" algn="tl">
                    <a:srgbClr val="000000">
                      <a:alpha val="43137"/>
                    </a:srgbClr>
                  </a:outerShdw>
                </a:effectLst>
              </a:rPr>
              <a:t>因此，</a:t>
            </a:r>
            <a:r>
              <a:rPr lang="zh-CN" altLang="en-US" sz="4800" b="1" dirty="0">
                <a:effectLst>
                  <a:outerShdw blurRad="38100" dist="38100" dir="2700000" algn="tl">
                    <a:srgbClr val="000000">
                      <a:alpha val="43137"/>
                    </a:srgbClr>
                  </a:outerShdw>
                </a:effectLst>
              </a:rPr>
              <a:t>算法的研究是计算机科学的基石</a:t>
            </a:r>
            <a:r>
              <a:rPr lang="zh-CN" altLang="en-US" sz="4800" dirty="0" smtClean="0">
                <a:effectLst>
                  <a:outerShdw blurRad="38100" dist="38100" dir="2700000" algn="tl">
                    <a:srgbClr val="000000">
                      <a:alpha val="43137"/>
                    </a:srgbClr>
                  </a:outerShdw>
                </a:effectLst>
              </a:rPr>
              <a:t>。</a:t>
            </a:r>
            <a:endParaRPr lang="en-US" altLang="zh-CN" sz="4800" dirty="0">
              <a:effectLst>
                <a:outerShdw blurRad="38100" dist="38100" dir="2700000" algn="tl">
                  <a:srgbClr val="000000">
                    <a:alpha val="43137"/>
                  </a:srgbClr>
                </a:outerShdw>
              </a:effectLst>
            </a:endParaRPr>
          </a:p>
        </p:txBody>
      </p:sp>
      <p:sp>
        <p:nvSpPr>
          <p:cNvPr id="5"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3</a:t>
            </a:fld>
            <a:endParaRPr lang="en-US" altLang="zh-CN" sz="1800" dirty="0">
              <a:solidFill>
                <a:srgbClr val="9A3416"/>
              </a:solidFill>
              <a:latin typeface="Arial Black" pitchFamily="34" charset="0"/>
            </a:endParaRPr>
          </a:p>
        </p:txBody>
      </p:sp>
      <p:sp>
        <p:nvSpPr>
          <p:cNvPr id="4" name="内容占位符 2"/>
          <p:cNvSpPr txBox="1">
            <a:spLocks/>
          </p:cNvSpPr>
          <p:nvPr/>
        </p:nvSpPr>
        <p:spPr>
          <a:xfrm>
            <a:off x="107504" y="1412776"/>
            <a:ext cx="8928992" cy="4752528"/>
          </a:xfrm>
          <a:prstGeom prst="rect">
            <a:avLst/>
          </a:prstGeom>
          <a:gradFill>
            <a:gsLst>
              <a:gs pos="0">
                <a:srgbClr val="FFEFD1"/>
              </a:gs>
              <a:gs pos="64999">
                <a:srgbClr val="F0EBD5"/>
              </a:gs>
              <a:gs pos="100000">
                <a:srgbClr val="D1C39F"/>
              </a:gs>
            </a:gsLst>
            <a:lin ang="5400000" scaled="0"/>
          </a:gradFill>
          <a:ln w="38100">
            <a:solidFill>
              <a:srgbClr val="FF0000"/>
            </a:solidFill>
          </a:ln>
        </p:spPr>
        <p:txBody>
          <a:bodyPr vert="horz" lIns="91440" tIns="45720" rIns="91440" bIns="45720" rtlCol="0">
            <a:noAutofit/>
          </a:bodyPr>
          <a:lstStyle>
            <a:lvl1pPr marL="457200" indent="-457200" algn="l" defTabSz="914400" rtl="0" eaLnBrk="1" latinLnBrk="0" hangingPunct="1">
              <a:lnSpc>
                <a:spcPct val="120000"/>
              </a:lnSpc>
              <a:spcBef>
                <a:spcPct val="20000"/>
              </a:spcBef>
              <a:buClr>
                <a:srgbClr val="DC241F"/>
              </a:buClr>
              <a:buFont typeface="Wingdings" pitchFamily="2" charset="2"/>
              <a:buChar char=""/>
              <a:defRPr sz="28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120000"/>
              </a:lnSpc>
              <a:spcBef>
                <a:spcPct val="20000"/>
              </a:spcBef>
              <a:buClr>
                <a:srgbClr val="DC241F"/>
              </a:buClr>
              <a:buFont typeface="Wingdings" pitchFamily="2" charset="2"/>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120000"/>
              </a:lnSpc>
              <a:spcBef>
                <a:spcPct val="20000"/>
              </a:spcBef>
              <a:buClr>
                <a:srgbClr val="DC241F"/>
              </a:buClr>
              <a:buFont typeface="Wingdings" pitchFamily="2" charset="2"/>
              <a:buChar char="§"/>
              <a:defRPr sz="16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zh-CN" altLang="en-US" sz="6600" dirty="0" smtClean="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算法是计算学科中最具有方法论性质的核心概念，被誉为计算学科的灵魂。</a:t>
            </a:r>
            <a:endParaRPr lang="zh-CN" altLang="en-US" sz="6600" dirty="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val="341738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算法的发现</a:t>
            </a:r>
            <a:endParaRPr lang="zh-CN" altLang="en-US" dirty="0"/>
          </a:p>
        </p:txBody>
      </p:sp>
      <p:sp>
        <p:nvSpPr>
          <p:cNvPr id="3" name="内容占位符 2"/>
          <p:cNvSpPr>
            <a:spLocks noGrp="1"/>
          </p:cNvSpPr>
          <p:nvPr>
            <p:ph idx="1"/>
          </p:nvPr>
        </p:nvSpPr>
        <p:spPr/>
        <p:txBody>
          <a:bodyPr/>
          <a:lstStyle/>
          <a:p>
            <a:pPr>
              <a:buNone/>
            </a:pPr>
            <a:r>
              <a:rPr lang="zh-CN" altLang="en-US" b="1" dirty="0" smtClean="0">
                <a:solidFill>
                  <a:schemeClr val="tx2"/>
                </a:solidFill>
              </a:rPr>
              <a:t>一、问题求解的艺术</a:t>
            </a:r>
            <a:endParaRPr lang="en-US" altLang="zh-CN" b="1" dirty="0" smtClean="0">
              <a:solidFill>
                <a:schemeClr val="tx2"/>
              </a:solidFill>
            </a:endParaRPr>
          </a:p>
          <a:p>
            <a:endParaRPr lang="en-US" altLang="zh-CN" b="1" dirty="0" smtClean="0">
              <a:solidFill>
                <a:schemeClr val="tx2"/>
              </a:solidFill>
            </a:endParaRPr>
          </a:p>
          <a:p>
            <a:endParaRPr lang="zh-CN" altLang="en-US" dirty="0"/>
          </a:p>
        </p:txBody>
      </p:sp>
      <p:pic>
        <p:nvPicPr>
          <p:cNvPr id="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19357"/>
            <a:ext cx="3240360"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3" descr="http://lysigrey.wikispaces.com/file/view/George_Polya.JPG/169391001/264x302/George_Poly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488" y="2214554"/>
            <a:ext cx="2693536" cy="326789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786314" y="5580529"/>
            <a:ext cx="3632768" cy="646331"/>
          </a:xfrm>
          <a:prstGeom prst="rect">
            <a:avLst/>
          </a:prstGeom>
        </p:spPr>
        <p:txBody>
          <a:bodyPr wrap="square">
            <a:spAutoFit/>
          </a:bodyPr>
          <a:lstStyle/>
          <a:p>
            <a:pPr algn="ctr"/>
            <a:r>
              <a:rPr lang="zh-CN" altLang="en-US" b="1" dirty="0">
                <a:latin typeface="微软雅黑" pitchFamily="34" charset="-122"/>
                <a:ea typeface="微软雅黑" pitchFamily="34" charset="-122"/>
              </a:rPr>
              <a:t>美籍匈牙利数学家乔治</a:t>
            </a:r>
            <a:r>
              <a:rPr lang="en-US" altLang="zh-CN" b="1" dirty="0">
                <a:latin typeface="微软雅黑" pitchFamily="34" charset="-122"/>
                <a:ea typeface="微软雅黑" pitchFamily="34" charset="-122"/>
              </a:rPr>
              <a:t>·</a:t>
            </a:r>
            <a:r>
              <a:rPr lang="zh-CN" altLang="en-US" b="1" dirty="0" smtClean="0">
                <a:latin typeface="微软雅黑" pitchFamily="34" charset="-122"/>
                <a:ea typeface="微软雅黑" pitchFamily="34" charset="-122"/>
              </a:rPr>
              <a:t>波利亚（</a:t>
            </a:r>
            <a:r>
              <a:rPr lang="en-US" altLang="zh-CN" b="1" dirty="0" err="1" smtClean="0">
                <a:latin typeface="微软雅黑" pitchFamily="34" charset="-122"/>
                <a:ea typeface="微软雅黑" pitchFamily="34" charset="-122"/>
              </a:rPr>
              <a:t>GeorgePolya</a:t>
            </a:r>
            <a:r>
              <a:rPr lang="en-US" altLang="zh-CN" b="1" dirty="0" smtClean="0">
                <a:latin typeface="微软雅黑" pitchFamily="34" charset="-122"/>
                <a:ea typeface="微软雅黑" pitchFamily="34" charset="-122"/>
              </a:rPr>
              <a:t>, 1887</a:t>
            </a:r>
            <a:r>
              <a:rPr lang="zh-CN" altLang="en-US" b="1" dirty="0">
                <a:latin typeface="微软雅黑" pitchFamily="34" charset="-122"/>
                <a:ea typeface="微软雅黑" pitchFamily="34" charset="-122"/>
              </a:rPr>
              <a:t>～</a:t>
            </a:r>
            <a:r>
              <a:rPr lang="en-US" altLang="zh-CN" b="1" dirty="0" smtClean="0">
                <a:latin typeface="微软雅黑" pitchFamily="34" charset="-122"/>
                <a:ea typeface="微软雅黑" pitchFamily="34" charset="-122"/>
              </a:rPr>
              <a:t>1985</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30</a:t>
            </a:fld>
            <a:endParaRPr lang="en-US" altLang="zh-CN" sz="1800" dirty="0">
              <a:solidFill>
                <a:srgbClr val="9A3416"/>
              </a:solidFill>
              <a:latin typeface="Arial Black"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txBox="1">
            <a:spLocks noGrp="1"/>
          </p:cNvSpPr>
          <p:nvPr/>
        </p:nvSpPr>
        <p:spPr bwMode="auto">
          <a:xfrm>
            <a:off x="3132138" y="6192838"/>
            <a:ext cx="2895600" cy="476250"/>
          </a:xfrm>
          <a:prstGeom prst="rect">
            <a:avLst/>
          </a:prstGeom>
          <a:noFill/>
          <a:ln>
            <a:miter lim="800000"/>
            <a:headEnd/>
            <a:tailEnd/>
          </a:ln>
        </p:spPr>
        <p:txBody>
          <a:bodyPr/>
          <a:lstStyle/>
          <a:p>
            <a:pPr algn="ctr">
              <a:lnSpc>
                <a:spcPct val="100000"/>
              </a:lnSpc>
              <a:spcBef>
                <a:spcPct val="0"/>
              </a:spcBef>
              <a:buFontTx/>
              <a:buNone/>
              <a:defRPr/>
            </a:pPr>
            <a:endParaRPr lang="en-US" altLang="zh-CN" sz="1400">
              <a:latin typeface="+mn-lt"/>
              <a:ea typeface="宋体" pitchFamily="2" charset="-122"/>
            </a:endParaRPr>
          </a:p>
          <a:p>
            <a:pPr algn="ctr">
              <a:lnSpc>
                <a:spcPct val="100000"/>
              </a:lnSpc>
              <a:spcBef>
                <a:spcPct val="0"/>
              </a:spcBef>
              <a:buFontTx/>
              <a:buNone/>
              <a:defRPr/>
            </a:pPr>
            <a:r>
              <a:rPr lang="zh-CN" altLang="en-US" sz="1400">
                <a:solidFill>
                  <a:srgbClr val="BD93DD"/>
                </a:solidFill>
                <a:effectLst>
                  <a:outerShdw blurRad="38100" dist="38100" dir="2700000" algn="tl">
                    <a:srgbClr val="C0C0C0"/>
                  </a:outerShdw>
                </a:effectLst>
                <a:latin typeface="宋体" pitchFamily="2" charset="-122"/>
                <a:ea typeface="宋体" pitchFamily="2" charset="-122"/>
              </a:rPr>
              <a:t>计 算 机 导 论</a:t>
            </a:r>
          </a:p>
        </p:txBody>
      </p:sp>
      <p:sp>
        <p:nvSpPr>
          <p:cNvPr id="23555" name="Rectangle 2"/>
          <p:cNvSpPr>
            <a:spLocks noGrp="1" noChangeArrowheads="1"/>
          </p:cNvSpPr>
          <p:nvPr>
            <p:ph type="title" idx="4294967295"/>
          </p:nvPr>
        </p:nvSpPr>
        <p:spPr/>
        <p:txBody>
          <a:bodyPr>
            <a:normAutofit/>
          </a:bodyPr>
          <a:lstStyle/>
          <a:p>
            <a:pPr eaLnBrk="1" hangingPunct="1"/>
            <a:r>
              <a:rPr lang="en-US" altLang="zh-CN" sz="3200" b="1" dirty="0" smtClean="0"/>
              <a:t>5.3 </a:t>
            </a:r>
            <a:r>
              <a:rPr lang="zh-CN" altLang="en-US" sz="3200" b="1" dirty="0" smtClean="0"/>
              <a:t>算法的发现</a:t>
            </a:r>
          </a:p>
        </p:txBody>
      </p:sp>
      <p:pic>
        <p:nvPicPr>
          <p:cNvPr id="7" name="Picture 2" descr="http://teachingparadox.edublogs.org/files/2011/10/Polya-Problem-Solving-229ncf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3"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31</a:t>
            </a:fld>
            <a:endParaRPr lang="en-US" altLang="zh-CN" sz="1800" dirty="0">
              <a:solidFill>
                <a:srgbClr val="9A3416"/>
              </a:solidFill>
              <a:latin typeface="Arial Black" pitchFamily="34" charset="0"/>
            </a:endParaRPr>
          </a:p>
        </p:txBody>
      </p:sp>
    </p:spTree>
    <p:extLst>
      <p:ext uri="{BB962C8B-B14F-4D97-AF65-F5344CB8AC3E}">
        <p14:creationId xmlns:p14="http://schemas.microsoft.com/office/powerpoint/2010/main" val="183633500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算法的发现</a:t>
            </a:r>
            <a:endParaRPr lang="zh-CN" altLang="en-US" dirty="0"/>
          </a:p>
        </p:txBody>
      </p:sp>
      <p:pic>
        <p:nvPicPr>
          <p:cNvPr id="8" name="Picture 2" descr="http://www.pindling.org/Math/Learning/Basic_Math/Examples/supplimentary/2_Problem_Solving/3b1cda9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62" y="2237078"/>
            <a:ext cx="7358114" cy="3025287"/>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32</a:t>
            </a:fld>
            <a:endParaRPr lang="en-US" altLang="zh-CN" sz="1800" dirty="0">
              <a:solidFill>
                <a:srgbClr val="9A3416"/>
              </a:solidFill>
              <a:latin typeface="Arial Black" pitchFamily="34" charset="0"/>
            </a:endParaRPr>
          </a:p>
        </p:txBody>
      </p:sp>
      <p:sp>
        <p:nvSpPr>
          <p:cNvPr id="5" name="内容占位符 2"/>
          <p:cNvSpPr>
            <a:spLocks noGrp="1"/>
          </p:cNvSpPr>
          <p:nvPr>
            <p:ph idx="1"/>
          </p:nvPr>
        </p:nvSpPr>
        <p:spPr>
          <a:xfrm>
            <a:off x="457200" y="1285860"/>
            <a:ext cx="8229600" cy="4840303"/>
          </a:xfrm>
        </p:spPr>
        <p:txBody>
          <a:bodyPr/>
          <a:lstStyle/>
          <a:p>
            <a:pPr>
              <a:buNone/>
            </a:pPr>
            <a:r>
              <a:rPr lang="zh-CN" altLang="en-US" b="1" dirty="0" smtClean="0">
                <a:solidFill>
                  <a:schemeClr val="tx2"/>
                </a:solidFill>
              </a:rPr>
              <a:t>计算思维的视角</a:t>
            </a:r>
            <a:endParaRPr lang="en-US" altLang="zh-CN" b="1" dirty="0" smtClean="0">
              <a:solidFill>
                <a:schemeClr val="tx2"/>
              </a:solidFill>
            </a:endParaRPr>
          </a:p>
          <a:p>
            <a:endParaRPr lang="en-US" altLang="zh-CN" b="1" dirty="0" smtClean="0">
              <a:solidFill>
                <a:schemeClr val="tx2"/>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anim calcmode="lin" valueType="num">
                                      <p:cBhvr>
                                        <p:cTn id="9" dur="750" fill="hold"/>
                                        <p:tgtEl>
                                          <p:spTgt spid="8"/>
                                        </p:tgtEl>
                                        <p:attrNameLst>
                                          <p:attrName>style.rotation</p:attrName>
                                        </p:attrNameLst>
                                      </p:cBhvr>
                                      <p:tavLst>
                                        <p:tav tm="0">
                                          <p:val>
                                            <p:fltVal val="90"/>
                                          </p:val>
                                        </p:tav>
                                        <p:tav tm="100000">
                                          <p:val>
                                            <p:fltVal val="0"/>
                                          </p:val>
                                        </p:tav>
                                      </p:tavLst>
                                    </p:anim>
                                    <p:animEffect transition="in" filter="fade">
                                      <p:cBhvr>
                                        <p:cTn id="1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33</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5.3 </a:t>
            </a:r>
            <a:r>
              <a:rPr lang="zh-CN" altLang="en-US" dirty="0" smtClean="0"/>
              <a:t>算法的发现</a:t>
            </a:r>
            <a:endParaRPr lang="zh-CN" altLang="en-US" dirty="0"/>
          </a:p>
        </p:txBody>
      </p:sp>
      <p:sp>
        <p:nvSpPr>
          <p:cNvPr id="14" name="内容占位符 2"/>
          <p:cNvSpPr>
            <a:spLocks noGrp="1"/>
          </p:cNvSpPr>
          <p:nvPr>
            <p:ph idx="1"/>
          </p:nvPr>
        </p:nvSpPr>
        <p:spPr>
          <a:xfrm>
            <a:off x="457200" y="1285860"/>
            <a:ext cx="8229600" cy="4840303"/>
          </a:xfrm>
        </p:spPr>
        <p:txBody>
          <a:bodyPr>
            <a:normAutofit fontScale="85000" lnSpcReduction="20000"/>
          </a:bodyPr>
          <a:lstStyle/>
          <a:p>
            <a:pPr>
              <a:lnSpc>
                <a:spcPct val="150000"/>
              </a:lnSpc>
              <a:buNone/>
            </a:pPr>
            <a:r>
              <a:rPr lang="zh-CN" altLang="en-US" sz="3400" dirty="0" smtClean="0">
                <a:solidFill>
                  <a:srgbClr val="0000FF"/>
                </a:solidFill>
              </a:rPr>
              <a:t>例子：孩子年龄问题</a:t>
            </a:r>
            <a:endParaRPr lang="en-US" altLang="zh-CN" sz="3400" dirty="0" smtClean="0">
              <a:solidFill>
                <a:srgbClr val="0000FF"/>
              </a:solidFill>
            </a:endParaRPr>
          </a:p>
          <a:p>
            <a:pPr lvl="0">
              <a:lnSpc>
                <a:spcPct val="130000"/>
              </a:lnSpc>
              <a:spcBef>
                <a:spcPts val="900"/>
              </a:spcBef>
            </a:pPr>
            <a:r>
              <a:rPr lang="en-US" altLang="zh-CN" dirty="0" smtClean="0">
                <a:solidFill>
                  <a:prstClr val="black"/>
                </a:solidFill>
              </a:rPr>
              <a:t>Person A is charged with the task of determining the ages of  B’s three children.</a:t>
            </a:r>
          </a:p>
          <a:p>
            <a:pPr lvl="1">
              <a:lnSpc>
                <a:spcPct val="130000"/>
              </a:lnSpc>
              <a:spcBef>
                <a:spcPts val="900"/>
              </a:spcBef>
            </a:pPr>
            <a:r>
              <a:rPr lang="en-US" altLang="zh-CN" dirty="0" smtClean="0">
                <a:ea typeface="宋体" charset="-122"/>
              </a:rPr>
              <a:t>B tells A that the product of the children’s ages is 36.</a:t>
            </a:r>
          </a:p>
          <a:p>
            <a:pPr lvl="1">
              <a:lnSpc>
                <a:spcPct val="130000"/>
              </a:lnSpc>
              <a:spcBef>
                <a:spcPts val="900"/>
              </a:spcBef>
            </a:pPr>
            <a:r>
              <a:rPr lang="en-US" altLang="zh-CN" dirty="0" smtClean="0">
                <a:ea typeface="宋体" charset="-122"/>
              </a:rPr>
              <a:t>A replies that another clue is required.</a:t>
            </a:r>
          </a:p>
          <a:p>
            <a:pPr lvl="1">
              <a:lnSpc>
                <a:spcPct val="130000"/>
              </a:lnSpc>
              <a:spcBef>
                <a:spcPts val="900"/>
              </a:spcBef>
            </a:pPr>
            <a:r>
              <a:rPr lang="en-US" altLang="zh-CN" dirty="0" smtClean="0">
                <a:ea typeface="宋体" charset="-122"/>
              </a:rPr>
              <a:t>B tells A the sum of the children’s ages.</a:t>
            </a:r>
          </a:p>
          <a:p>
            <a:pPr lvl="1">
              <a:lnSpc>
                <a:spcPct val="130000"/>
              </a:lnSpc>
              <a:spcBef>
                <a:spcPts val="900"/>
              </a:spcBef>
            </a:pPr>
            <a:r>
              <a:rPr lang="en-US" altLang="zh-CN" dirty="0" smtClean="0">
                <a:ea typeface="宋体" charset="-122"/>
              </a:rPr>
              <a:t>A replies that another clue is needed.</a:t>
            </a:r>
          </a:p>
          <a:p>
            <a:pPr lvl="1">
              <a:lnSpc>
                <a:spcPct val="130000"/>
              </a:lnSpc>
              <a:spcBef>
                <a:spcPts val="900"/>
              </a:spcBef>
            </a:pPr>
            <a:r>
              <a:rPr lang="en-US" altLang="zh-CN" b="1" dirty="0" smtClean="0">
                <a:solidFill>
                  <a:srgbClr val="FF0000"/>
                </a:solidFill>
                <a:ea typeface="宋体" charset="-122"/>
              </a:rPr>
              <a:t>B tells A that the oldest child plays the piano.</a:t>
            </a:r>
          </a:p>
          <a:p>
            <a:pPr lvl="1">
              <a:lnSpc>
                <a:spcPct val="130000"/>
              </a:lnSpc>
              <a:spcBef>
                <a:spcPts val="900"/>
              </a:spcBef>
            </a:pPr>
            <a:r>
              <a:rPr lang="en-US" altLang="zh-CN" dirty="0" smtClean="0">
                <a:ea typeface="宋体" charset="-122"/>
              </a:rPr>
              <a:t>A tells B the ages of the three children.</a:t>
            </a:r>
          </a:p>
          <a:p>
            <a:pPr>
              <a:lnSpc>
                <a:spcPct val="130000"/>
              </a:lnSpc>
              <a:spcBef>
                <a:spcPts val="900"/>
              </a:spcBef>
            </a:pPr>
            <a:r>
              <a:rPr lang="en-US" altLang="zh-CN" dirty="0" smtClean="0">
                <a:ea typeface="宋体" charset="-122"/>
              </a:rPr>
              <a:t>How old are the three children?</a:t>
            </a:r>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34</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5.3 </a:t>
            </a:r>
            <a:r>
              <a:rPr lang="zh-CN" altLang="en-US" dirty="0" smtClean="0"/>
              <a:t>算法的发现</a:t>
            </a:r>
            <a:endParaRPr lang="zh-CN" altLang="en-US" dirty="0"/>
          </a:p>
        </p:txBody>
      </p:sp>
      <p:sp>
        <p:nvSpPr>
          <p:cNvPr id="14" name="内容占位符 2"/>
          <p:cNvSpPr>
            <a:spLocks noGrp="1"/>
          </p:cNvSpPr>
          <p:nvPr>
            <p:ph idx="1"/>
          </p:nvPr>
        </p:nvSpPr>
        <p:spPr>
          <a:xfrm>
            <a:off x="457200" y="4357694"/>
            <a:ext cx="8229600" cy="1857388"/>
          </a:xfrm>
        </p:spPr>
        <p:txBody>
          <a:bodyPr>
            <a:noAutofit/>
          </a:bodyPr>
          <a:lstStyle/>
          <a:p>
            <a:pPr marL="0" lvl="0" indent="0">
              <a:spcBef>
                <a:spcPts val="0"/>
              </a:spcBef>
              <a:buClrTx/>
              <a:buNone/>
            </a:pPr>
            <a:r>
              <a:rPr lang="zh-CN" altLang="en-US" sz="2600" dirty="0" smtClean="0">
                <a:solidFill>
                  <a:prstClr val="black"/>
                </a:solidFill>
              </a:rPr>
              <a:t>在该例子中，直到开始实施计划的</a:t>
            </a:r>
            <a:r>
              <a:rPr lang="zh-CN" altLang="en-US" sz="2600" b="1" dirty="0" smtClean="0">
                <a:solidFill>
                  <a:srgbClr val="FF0000"/>
                </a:solidFill>
              </a:rPr>
              <a:t>第三阶段</a:t>
            </a:r>
            <a:r>
              <a:rPr lang="zh-CN" altLang="en-US" sz="2600" dirty="0" smtClean="0">
                <a:solidFill>
                  <a:prstClr val="black"/>
                </a:solidFill>
              </a:rPr>
              <a:t>，才获得对这个问题完全的理解。在第一阶段时，最初觉得第三条信息跟计算孩子年龄毫不相关，到此时困惑才得以解开</a:t>
            </a:r>
            <a:r>
              <a:rPr lang="en-US" altLang="zh-CN" sz="2600" dirty="0" smtClean="0">
                <a:solidFill>
                  <a:prstClr val="black"/>
                </a:solidFill>
              </a:rPr>
              <a:t> </a:t>
            </a:r>
            <a:r>
              <a:rPr lang="zh-CN" altLang="en-US" sz="2600" dirty="0" smtClean="0">
                <a:solidFill>
                  <a:prstClr val="black"/>
                </a:solidFill>
              </a:rPr>
              <a:t>。</a:t>
            </a:r>
            <a:endParaRPr lang="zh-CN" altLang="en-US" sz="2600" dirty="0"/>
          </a:p>
        </p:txBody>
      </p:sp>
      <p:pic>
        <p:nvPicPr>
          <p:cNvPr id="5" name="Picture 7" descr="05177_C05_R3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81000" y="1556792"/>
            <a:ext cx="8382000" cy="2017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2"/>
          <p:cNvSpPr txBox="1">
            <a:spLocks noChangeArrowheads="1"/>
          </p:cNvSpPr>
          <p:nvPr/>
        </p:nvSpPr>
        <p:spPr>
          <a:xfrm>
            <a:off x="467544" y="3618472"/>
            <a:ext cx="8219256" cy="596346"/>
          </a:xfrm>
          <a:prstGeom prst="rect">
            <a:avLst/>
          </a:prstGeom>
        </p:spPr>
        <p:txBody>
          <a:bodyPr vert="horz" lIns="91440" tIns="45720" rIns="91440" bIns="45720" rtlCol="0" anchor="ctr">
            <a:normAutofit/>
          </a:bodyPr>
          <a:lstStyle/>
          <a:p>
            <a:pPr algn="ctr">
              <a:spcBef>
                <a:spcPct val="0"/>
              </a:spcBef>
            </a:pPr>
            <a:r>
              <a:rPr lang="en-US" altLang="zh-CN" b="1" dirty="0" smtClean="0">
                <a:solidFill>
                  <a:srgbClr val="DC241F"/>
                </a:solidFill>
                <a:latin typeface="微软雅黑" pitchFamily="34" charset="-122"/>
                <a:ea typeface="宋体" charset="-122"/>
                <a:cs typeface="+mj-cs"/>
              </a:rPr>
              <a:t>Figure 5.5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up)">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算法的发现</a:t>
            </a:r>
            <a:endParaRPr lang="zh-CN" altLang="en-US" dirty="0"/>
          </a:p>
        </p:txBody>
      </p:sp>
      <p:sp>
        <p:nvSpPr>
          <p:cNvPr id="3" name="内容占位符 2"/>
          <p:cNvSpPr>
            <a:spLocks noGrp="1"/>
          </p:cNvSpPr>
          <p:nvPr>
            <p:ph idx="1"/>
          </p:nvPr>
        </p:nvSpPr>
        <p:spPr/>
        <p:txBody>
          <a:bodyPr>
            <a:normAutofit fontScale="92500"/>
          </a:bodyPr>
          <a:lstStyle/>
          <a:p>
            <a:pPr>
              <a:lnSpc>
                <a:spcPct val="150000"/>
              </a:lnSpc>
              <a:buNone/>
            </a:pPr>
            <a:r>
              <a:rPr lang="zh-CN" altLang="en-US" sz="3000" b="1" dirty="0" smtClean="0">
                <a:solidFill>
                  <a:schemeClr val="tx2"/>
                </a:solidFill>
              </a:rPr>
              <a:t>二、入门（</a:t>
            </a:r>
            <a:r>
              <a:rPr lang="en-US" altLang="zh-CN" sz="3000" b="1" dirty="0" smtClean="0">
                <a:solidFill>
                  <a:schemeClr val="tx2"/>
                </a:solidFill>
              </a:rPr>
              <a:t>Getting a Foot in the Door</a:t>
            </a:r>
            <a:r>
              <a:rPr lang="zh-CN" altLang="en-US" sz="3000" b="1" dirty="0" smtClean="0">
                <a:solidFill>
                  <a:schemeClr val="tx2"/>
                </a:solidFill>
              </a:rPr>
              <a:t>）</a:t>
            </a:r>
            <a:endParaRPr lang="en-US" altLang="zh-CN" sz="3000" b="1" dirty="0" smtClean="0">
              <a:solidFill>
                <a:schemeClr val="tx2"/>
              </a:solidFill>
            </a:endParaRPr>
          </a:p>
          <a:p>
            <a:pPr lvl="1">
              <a:lnSpc>
                <a:spcPct val="130000"/>
              </a:lnSpc>
              <a:spcBef>
                <a:spcPts val="1200"/>
              </a:spcBef>
            </a:pPr>
            <a:r>
              <a:rPr lang="zh-CN" altLang="en-US" dirty="0" smtClean="0"/>
              <a:t>反向求解（</a:t>
            </a:r>
            <a:r>
              <a:rPr lang="en-US" altLang="zh-CN" dirty="0" smtClean="0"/>
              <a:t>Try working the problem backwards</a:t>
            </a:r>
            <a:r>
              <a:rPr lang="zh-CN" altLang="en-US" dirty="0" smtClean="0"/>
              <a:t>）</a:t>
            </a:r>
          </a:p>
          <a:p>
            <a:pPr lvl="1">
              <a:lnSpc>
                <a:spcPct val="130000"/>
              </a:lnSpc>
              <a:spcBef>
                <a:spcPts val="1200"/>
              </a:spcBef>
            </a:pPr>
            <a:r>
              <a:rPr lang="zh-CN" altLang="en-US" dirty="0" smtClean="0"/>
              <a:t>借鉴相关问题解法（</a:t>
            </a:r>
            <a:r>
              <a:rPr lang="en-US" altLang="zh-CN" dirty="0" smtClean="0"/>
              <a:t>Solve an easier related problem</a:t>
            </a:r>
            <a:r>
              <a:rPr lang="zh-CN" altLang="en-US" dirty="0" smtClean="0"/>
              <a:t>）</a:t>
            </a:r>
            <a:endParaRPr lang="en-US" altLang="zh-CN" dirty="0" smtClean="0"/>
          </a:p>
          <a:p>
            <a:pPr lvl="2">
              <a:lnSpc>
                <a:spcPct val="130000"/>
              </a:lnSpc>
              <a:spcBef>
                <a:spcPts val="1200"/>
              </a:spcBef>
            </a:pPr>
            <a:r>
              <a:rPr lang="en-US" altLang="zh-CN" dirty="0" smtClean="0">
                <a:ea typeface="宋体" charset="-122"/>
              </a:rPr>
              <a:t>Relax some of the problem constraints</a:t>
            </a:r>
          </a:p>
          <a:p>
            <a:pPr lvl="2">
              <a:lnSpc>
                <a:spcPct val="130000"/>
              </a:lnSpc>
              <a:spcBef>
                <a:spcPts val="1200"/>
              </a:spcBef>
            </a:pPr>
            <a:r>
              <a:rPr lang="en-US" altLang="zh-CN" dirty="0" smtClean="0">
                <a:ea typeface="宋体" charset="-122"/>
              </a:rPr>
              <a:t>Solve pieces of the problem first (bottom up methodology)</a:t>
            </a:r>
            <a:endParaRPr lang="zh-CN" altLang="en-US" dirty="0" smtClean="0"/>
          </a:p>
          <a:p>
            <a:pPr lvl="1">
              <a:lnSpc>
                <a:spcPct val="130000"/>
              </a:lnSpc>
              <a:spcBef>
                <a:spcPts val="1200"/>
              </a:spcBef>
            </a:pPr>
            <a:r>
              <a:rPr lang="zh-CN" altLang="en-US" dirty="0" smtClean="0"/>
              <a:t>逐步求精（</a:t>
            </a:r>
            <a:r>
              <a:rPr lang="en-US" altLang="zh-CN" dirty="0" smtClean="0"/>
              <a:t>Stepwise refinement: Divide the problem into smaller problems (top-down methodology)</a:t>
            </a:r>
            <a:r>
              <a:rPr lang="zh-CN" altLang="en-US" dirty="0" smtClean="0"/>
              <a:t>）</a:t>
            </a:r>
            <a:endParaRPr lang="en-US" altLang="zh-CN" dirty="0" smtClean="0"/>
          </a:p>
          <a:p>
            <a:pPr>
              <a:lnSpc>
                <a:spcPct val="150000"/>
              </a:lnSpc>
            </a:pPr>
            <a:endParaRPr lang="zh-CN" altLang="en-US" dirty="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35</a:t>
            </a:fld>
            <a:endParaRPr lang="en-US" altLang="zh-CN" sz="1800" dirty="0">
              <a:solidFill>
                <a:srgbClr val="9A3416"/>
              </a:solidFill>
              <a:latin typeface="Arial Black"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up)">
                                      <p:cBhvr>
                                        <p:cTn id="15" dur="500"/>
                                        <p:tgtEl>
                                          <p:spTgt spid="3">
                                            <p:txEl>
                                              <p:pRg st="3" end="3"/>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up)">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up)">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算法的发现</a:t>
            </a:r>
            <a:endParaRPr lang="zh-CN" altLang="en-US" dirty="0"/>
          </a:p>
        </p:txBody>
      </p:sp>
      <p:sp>
        <p:nvSpPr>
          <p:cNvPr id="3" name="内容占位符 2"/>
          <p:cNvSpPr>
            <a:spLocks noGrp="1"/>
          </p:cNvSpPr>
          <p:nvPr>
            <p:ph idx="1"/>
          </p:nvPr>
        </p:nvSpPr>
        <p:spPr/>
        <p:txBody>
          <a:bodyPr>
            <a:normAutofit/>
          </a:bodyPr>
          <a:lstStyle/>
          <a:p>
            <a:pPr>
              <a:lnSpc>
                <a:spcPct val="150000"/>
              </a:lnSpc>
              <a:buNone/>
            </a:pPr>
            <a:r>
              <a:rPr lang="zh-CN" altLang="en-US" sz="2600" b="1" dirty="0" smtClean="0"/>
              <a:t>（</a:t>
            </a:r>
            <a:r>
              <a:rPr lang="en-US" altLang="zh-CN" sz="2600" b="1" dirty="0" smtClean="0"/>
              <a:t>1</a:t>
            </a:r>
            <a:r>
              <a:rPr lang="zh-CN" altLang="en-US" sz="2600" b="1" dirty="0" smtClean="0"/>
              <a:t>）反方向解决问题</a:t>
            </a:r>
          </a:p>
          <a:p>
            <a:pPr>
              <a:lnSpc>
                <a:spcPct val="150000"/>
              </a:lnSpc>
            </a:pPr>
            <a:endParaRPr lang="zh-CN" altLang="en-US" dirty="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36</a:t>
            </a:fld>
            <a:endParaRPr lang="en-US" altLang="zh-CN" sz="1800" dirty="0">
              <a:solidFill>
                <a:srgbClr val="9A3416"/>
              </a:solidFill>
              <a:latin typeface="Arial Black" pitchFamily="34" charset="0"/>
            </a:endParaRPr>
          </a:p>
        </p:txBody>
      </p:sp>
      <p:sp>
        <p:nvSpPr>
          <p:cNvPr id="5" name="Rectangle 3"/>
          <p:cNvSpPr txBox="1">
            <a:spLocks noChangeArrowheads="1"/>
          </p:cNvSpPr>
          <p:nvPr/>
        </p:nvSpPr>
        <p:spPr>
          <a:xfrm>
            <a:off x="500034" y="2357430"/>
            <a:ext cx="3786214" cy="3588296"/>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FF0000"/>
              </a:buClr>
              <a:buFont typeface="Wingdings" pitchFamily="2" charset="2"/>
              <a:buChar char=""/>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Clr>
                <a:srgbClr val="FF0000"/>
              </a:buClr>
              <a:buFont typeface="Wingdings" pitchFamily="2" charset="2"/>
              <a:buChar char=""/>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Clr>
                <a:srgbClr val="FF0000"/>
              </a:buClr>
              <a:buFont typeface="Wingdings" pitchFamily="2" charset="2"/>
              <a:buChar char="§"/>
              <a:defRPr sz="16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 lvl="1" indent="0">
              <a:lnSpc>
                <a:spcPct val="130000"/>
              </a:lnSpc>
              <a:buFont typeface="Arial" pitchFamily="34" charset="0"/>
              <a:buNone/>
            </a:pPr>
            <a:r>
              <a:rPr lang="zh-CN" altLang="en-US" sz="2400" dirty="0" smtClean="0"/>
              <a:t>如果要解决的问题是：找到对于一个已知输入产生一个特定输出的方案，可以从输出开始，然后反向达到输入。</a:t>
            </a:r>
          </a:p>
          <a:p>
            <a:pPr>
              <a:lnSpc>
                <a:spcPct val="130000"/>
              </a:lnSpc>
            </a:pPr>
            <a:r>
              <a:rPr lang="zh-CN" altLang="en-US" dirty="0" smtClean="0"/>
              <a:t>学习叠纸鸟</a:t>
            </a:r>
            <a:endParaRPr lang="zh-CN" altLang="en-US" sz="2400" b="1" dirty="0" smtClean="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1205" y="1571612"/>
            <a:ext cx="4537075"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算法的发现</a:t>
            </a:r>
            <a:endParaRPr lang="zh-CN" altLang="en-US" dirty="0"/>
          </a:p>
        </p:txBody>
      </p:sp>
      <p:sp>
        <p:nvSpPr>
          <p:cNvPr id="3" name="内容占位符 2"/>
          <p:cNvSpPr>
            <a:spLocks noGrp="1"/>
          </p:cNvSpPr>
          <p:nvPr>
            <p:ph idx="1"/>
          </p:nvPr>
        </p:nvSpPr>
        <p:spPr/>
        <p:txBody>
          <a:bodyPr>
            <a:normAutofit/>
          </a:bodyPr>
          <a:lstStyle/>
          <a:p>
            <a:pPr>
              <a:lnSpc>
                <a:spcPct val="150000"/>
              </a:lnSpc>
              <a:buNone/>
            </a:pPr>
            <a:r>
              <a:rPr lang="zh-CN" altLang="en-US" sz="2600" b="1" dirty="0" smtClean="0"/>
              <a:t>（</a:t>
            </a:r>
            <a:r>
              <a:rPr lang="en-US" altLang="zh-CN" sz="2600" b="1" dirty="0" smtClean="0"/>
              <a:t>2</a:t>
            </a:r>
            <a:r>
              <a:rPr lang="zh-CN" altLang="en-US" sz="2600" b="1" dirty="0" smtClean="0"/>
              <a:t>）借鉴相关问题的解法</a:t>
            </a:r>
            <a:endParaRPr lang="en-US" altLang="zh-CN" sz="2600" b="1" dirty="0" smtClean="0"/>
          </a:p>
          <a:p>
            <a:pPr lvl="1">
              <a:lnSpc>
                <a:spcPct val="130000"/>
              </a:lnSpc>
              <a:spcBef>
                <a:spcPts val="1200"/>
              </a:spcBef>
            </a:pPr>
            <a:r>
              <a:rPr lang="zh-CN" altLang="en-US" dirty="0" smtClean="0"/>
              <a:t>寻找一个</a:t>
            </a:r>
            <a:r>
              <a:rPr lang="zh-CN" altLang="en-US" dirty="0" smtClean="0">
                <a:solidFill>
                  <a:srgbClr val="0000FF"/>
                </a:solidFill>
              </a:rPr>
              <a:t>相关的</a:t>
            </a:r>
            <a:r>
              <a:rPr lang="zh-CN" altLang="en-US" dirty="0" smtClean="0"/>
              <a:t>、</a:t>
            </a:r>
            <a:r>
              <a:rPr lang="zh-CN" altLang="en-US" dirty="0" smtClean="0">
                <a:solidFill>
                  <a:srgbClr val="0000FF"/>
                </a:solidFill>
              </a:rPr>
              <a:t>解决起来较简单的</a:t>
            </a:r>
            <a:r>
              <a:rPr lang="zh-CN" altLang="en-US" dirty="0" smtClean="0"/>
              <a:t>，且此前已经得到解决的问题，或</a:t>
            </a:r>
            <a:r>
              <a:rPr lang="zh-CN" altLang="en-US" dirty="0" smtClean="0">
                <a:solidFill>
                  <a:srgbClr val="0000FF"/>
                </a:solidFill>
              </a:rPr>
              <a:t>找出问题特例的解法</a:t>
            </a:r>
            <a:r>
              <a:rPr lang="zh-CN" altLang="en-US" dirty="0" smtClean="0"/>
              <a:t>；</a:t>
            </a:r>
            <a:endParaRPr lang="zh-CN" altLang="en-US" dirty="0" smtClean="0">
              <a:solidFill>
                <a:srgbClr val="0000FF"/>
              </a:solidFill>
            </a:endParaRPr>
          </a:p>
          <a:p>
            <a:pPr lvl="1">
              <a:lnSpc>
                <a:spcPct val="130000"/>
              </a:lnSpc>
              <a:spcBef>
                <a:spcPts val="1200"/>
              </a:spcBef>
            </a:pPr>
            <a:r>
              <a:rPr lang="zh-CN" altLang="en-US" dirty="0" smtClean="0"/>
              <a:t>尝试把这个解决方法用到当前问题中。</a:t>
            </a:r>
            <a:endParaRPr lang="en-US" altLang="zh-CN" dirty="0" smtClean="0"/>
          </a:p>
          <a:p>
            <a:pPr lvl="1">
              <a:lnSpc>
                <a:spcPct val="50000"/>
              </a:lnSpc>
              <a:buNone/>
            </a:pPr>
            <a:endParaRPr lang="en-US" altLang="zh-CN" dirty="0" smtClean="0"/>
          </a:p>
          <a:p>
            <a:pPr marL="457200" lvl="1" indent="0">
              <a:buNone/>
            </a:pPr>
            <a:r>
              <a:rPr lang="zh-CN" altLang="en-US" sz="2000" dirty="0" smtClean="0">
                <a:solidFill>
                  <a:srgbClr val="FF0000"/>
                </a:solidFill>
              </a:rPr>
              <a:t>例子</a:t>
            </a:r>
            <a:r>
              <a:rPr lang="zh-CN" altLang="en-US" sz="2000" dirty="0" smtClean="0"/>
              <a:t>：把由</a:t>
            </a:r>
            <a:r>
              <a:rPr lang="en-US" altLang="zh-CN" sz="2000" dirty="0" smtClean="0"/>
              <a:t>David</a:t>
            </a:r>
            <a:r>
              <a:rPr lang="zh-CN" altLang="en-US" sz="2000" dirty="0" smtClean="0"/>
              <a:t>、 </a:t>
            </a:r>
            <a:r>
              <a:rPr lang="en-US" altLang="zh-CN" sz="2000" dirty="0" smtClean="0"/>
              <a:t>Alice</a:t>
            </a:r>
            <a:r>
              <a:rPr lang="zh-CN" altLang="en-US" sz="2000" dirty="0" smtClean="0"/>
              <a:t>、 </a:t>
            </a:r>
            <a:r>
              <a:rPr lang="en-US" altLang="zh-CN" sz="2000" dirty="0" smtClean="0"/>
              <a:t>Carol</a:t>
            </a:r>
            <a:r>
              <a:rPr lang="zh-CN" altLang="en-US" sz="2000" dirty="0" smtClean="0"/>
              <a:t>和</a:t>
            </a:r>
            <a:r>
              <a:rPr lang="en-US" altLang="zh-CN" sz="2000" dirty="0" smtClean="0"/>
              <a:t>Bob</a:t>
            </a:r>
            <a:r>
              <a:rPr lang="zh-CN" altLang="en-US" sz="2000" dirty="0" smtClean="0"/>
              <a:t>组成的名单正确排序处理过程：</a:t>
            </a:r>
            <a:endParaRPr lang="en-US" altLang="zh-CN" sz="2000" dirty="0" smtClean="0"/>
          </a:p>
          <a:p>
            <a:pPr lvl="2"/>
            <a:r>
              <a:rPr lang="zh-CN" altLang="en-US" dirty="0" smtClean="0"/>
              <a:t>交换名字</a:t>
            </a:r>
            <a:r>
              <a:rPr lang="en-US" altLang="zh-CN" dirty="0" smtClean="0"/>
              <a:t>David</a:t>
            </a:r>
            <a:r>
              <a:rPr lang="zh-CN" altLang="en-US" dirty="0" smtClean="0"/>
              <a:t>和</a:t>
            </a:r>
            <a:r>
              <a:rPr lang="en-US" altLang="zh-CN" dirty="0" smtClean="0"/>
              <a:t>Alice</a:t>
            </a:r>
            <a:r>
              <a:rPr lang="zh-CN" altLang="en-US" dirty="0" smtClean="0"/>
              <a:t>；</a:t>
            </a:r>
          </a:p>
          <a:p>
            <a:pPr lvl="2"/>
            <a:r>
              <a:rPr lang="zh-CN" altLang="en-US" dirty="0" smtClean="0"/>
              <a:t>将名字</a:t>
            </a:r>
            <a:r>
              <a:rPr lang="en-US" altLang="zh-CN" dirty="0" smtClean="0"/>
              <a:t>Carol</a:t>
            </a:r>
            <a:r>
              <a:rPr lang="zh-CN" altLang="en-US" dirty="0" smtClean="0"/>
              <a:t>移到</a:t>
            </a:r>
            <a:r>
              <a:rPr lang="en-US" altLang="zh-CN" dirty="0" smtClean="0"/>
              <a:t>Alice</a:t>
            </a:r>
            <a:r>
              <a:rPr lang="zh-CN" altLang="en-US" dirty="0" smtClean="0"/>
              <a:t>和</a:t>
            </a:r>
            <a:r>
              <a:rPr lang="en-US" altLang="zh-CN" dirty="0" smtClean="0"/>
              <a:t>David</a:t>
            </a:r>
            <a:r>
              <a:rPr lang="zh-CN" altLang="en-US" dirty="0" smtClean="0"/>
              <a:t>之间；</a:t>
            </a:r>
          </a:p>
          <a:p>
            <a:pPr lvl="2"/>
            <a:r>
              <a:rPr lang="zh-CN" altLang="en-US" dirty="0" smtClean="0"/>
              <a:t>将名字</a:t>
            </a:r>
            <a:r>
              <a:rPr lang="en-US" altLang="zh-CN" dirty="0" smtClean="0"/>
              <a:t>Bob</a:t>
            </a:r>
            <a:r>
              <a:rPr lang="zh-CN" altLang="en-US" dirty="0" smtClean="0"/>
              <a:t>移到</a:t>
            </a:r>
            <a:r>
              <a:rPr lang="en-US" altLang="zh-CN" dirty="0" smtClean="0"/>
              <a:t>Alice</a:t>
            </a:r>
            <a:r>
              <a:rPr lang="zh-CN" altLang="en-US" dirty="0" smtClean="0"/>
              <a:t>和</a:t>
            </a:r>
            <a:r>
              <a:rPr lang="en-US" altLang="zh-CN" dirty="0" smtClean="0"/>
              <a:t>Carol</a:t>
            </a:r>
            <a:r>
              <a:rPr lang="zh-CN" altLang="en-US" dirty="0" smtClean="0"/>
              <a:t>之间。</a:t>
            </a:r>
            <a:endParaRPr lang="zh-CN" altLang="en-US" dirty="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37</a:t>
            </a:fld>
            <a:endParaRPr lang="en-US" altLang="zh-CN" sz="1800" dirty="0">
              <a:solidFill>
                <a:srgbClr val="9A3416"/>
              </a:solidFill>
              <a:latin typeface="Arial Black" pitchFamily="34" charset="0"/>
            </a:endParaRPr>
          </a:p>
        </p:txBody>
      </p:sp>
      <p:sp>
        <p:nvSpPr>
          <p:cNvPr id="8" name="云形标注 7"/>
          <p:cNvSpPr/>
          <p:nvPr/>
        </p:nvSpPr>
        <p:spPr>
          <a:xfrm>
            <a:off x="5857884" y="4429132"/>
            <a:ext cx="2928958" cy="1857388"/>
          </a:xfrm>
          <a:prstGeom prst="cloudCallout">
            <a:avLst>
              <a:gd name="adj1" fmla="val -58361"/>
              <a:gd name="adj2" fmla="val -59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华文琥珀" panose="02010800040101010101" pitchFamily="2" charset="-122"/>
                <a:ea typeface="华文琥珀" panose="02010800040101010101" pitchFamily="2" charset="-122"/>
              </a:rPr>
              <a:t>从中你能归纳出插入式排序的工作原理吗？</a:t>
            </a:r>
            <a:endParaRPr lang="zh-CN" altLang="en-US" sz="2000" dirty="0">
              <a:latin typeface="华文琥珀" panose="02010800040101010101" pitchFamily="2" charset="-122"/>
              <a:ea typeface="华文琥珀"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算法的发现</a:t>
            </a:r>
            <a:endParaRPr lang="zh-CN" altLang="en-US" dirty="0"/>
          </a:p>
        </p:txBody>
      </p:sp>
      <p:sp>
        <p:nvSpPr>
          <p:cNvPr id="3" name="内容占位符 2"/>
          <p:cNvSpPr>
            <a:spLocks noGrp="1"/>
          </p:cNvSpPr>
          <p:nvPr>
            <p:ph idx="1"/>
          </p:nvPr>
        </p:nvSpPr>
        <p:spPr/>
        <p:txBody>
          <a:bodyPr>
            <a:normAutofit/>
          </a:bodyPr>
          <a:lstStyle/>
          <a:p>
            <a:pPr>
              <a:lnSpc>
                <a:spcPct val="150000"/>
              </a:lnSpc>
              <a:buNone/>
            </a:pPr>
            <a:r>
              <a:rPr lang="zh-CN" altLang="en-US" sz="2600" b="1" dirty="0" smtClean="0"/>
              <a:t>（</a:t>
            </a:r>
            <a:r>
              <a:rPr lang="en-US" altLang="zh-CN" sz="2600" b="1" dirty="0" smtClean="0"/>
              <a:t>3</a:t>
            </a:r>
            <a:r>
              <a:rPr lang="zh-CN" altLang="en-US" sz="2600" b="1" dirty="0" smtClean="0"/>
              <a:t>）逐步求精</a:t>
            </a:r>
            <a:endParaRPr lang="en-US" altLang="zh-CN" sz="2600" b="1" dirty="0" smtClean="0"/>
          </a:p>
          <a:p>
            <a:pPr lvl="1">
              <a:lnSpc>
                <a:spcPct val="130000"/>
              </a:lnSpc>
              <a:spcBef>
                <a:spcPts val="1200"/>
              </a:spcBef>
            </a:pPr>
            <a:r>
              <a:rPr lang="zh-CN" altLang="en-US" dirty="0" smtClean="0"/>
              <a:t>不试图立即解决问题，将问题看做</a:t>
            </a:r>
            <a:r>
              <a:rPr lang="zh-CN" altLang="en-US" dirty="0" smtClean="0">
                <a:solidFill>
                  <a:srgbClr val="0000FF"/>
                </a:solidFill>
              </a:rPr>
              <a:t>多个子问题</a:t>
            </a:r>
            <a:r>
              <a:rPr lang="zh-CN" altLang="en-US" dirty="0" smtClean="0"/>
              <a:t>；</a:t>
            </a:r>
            <a:endParaRPr lang="zh-CN" altLang="en-US" dirty="0" smtClean="0">
              <a:solidFill>
                <a:srgbClr val="0000FF"/>
              </a:solidFill>
            </a:endParaRPr>
          </a:p>
          <a:p>
            <a:pPr lvl="1">
              <a:lnSpc>
                <a:spcPct val="130000"/>
              </a:lnSpc>
              <a:spcBef>
                <a:spcPts val="1200"/>
              </a:spcBef>
            </a:pPr>
            <a:r>
              <a:rPr lang="zh-CN" altLang="en-US" dirty="0" smtClean="0"/>
              <a:t>通过解决各个子问题来最后解决整个问题。</a:t>
            </a:r>
          </a:p>
          <a:p>
            <a:pPr lvl="1">
              <a:lnSpc>
                <a:spcPct val="50000"/>
              </a:lnSpc>
              <a:spcBef>
                <a:spcPts val="1200"/>
              </a:spcBef>
              <a:buNone/>
            </a:pPr>
            <a:endParaRPr lang="en-US" altLang="zh-CN" sz="2000" dirty="0" smtClean="0"/>
          </a:p>
          <a:p>
            <a:pPr marL="457200" lvl="1" indent="-101600">
              <a:lnSpc>
                <a:spcPct val="130000"/>
              </a:lnSpc>
              <a:spcBef>
                <a:spcPts val="1200"/>
              </a:spcBef>
              <a:buNone/>
            </a:pPr>
            <a:r>
              <a:rPr lang="zh-CN" altLang="en-US" sz="2200" dirty="0" smtClean="0">
                <a:solidFill>
                  <a:srgbClr val="FF0000"/>
                </a:solidFill>
              </a:rPr>
              <a:t>如何实现逐步求精？</a:t>
            </a:r>
            <a:endParaRPr lang="en-US" altLang="zh-CN" sz="2200" dirty="0" smtClean="0">
              <a:solidFill>
                <a:srgbClr val="FF0000"/>
              </a:solidFill>
            </a:endParaRPr>
          </a:p>
          <a:p>
            <a:pPr marL="357188" lvl="2" indent="0">
              <a:lnSpc>
                <a:spcPct val="130000"/>
              </a:lnSpc>
              <a:spcBef>
                <a:spcPts val="1200"/>
              </a:spcBef>
              <a:buNone/>
            </a:pPr>
            <a:r>
              <a:rPr lang="zh-CN" altLang="en-US" dirty="0" smtClean="0"/>
              <a:t>（</a:t>
            </a:r>
            <a:r>
              <a:rPr lang="en-US" altLang="zh-CN" dirty="0" smtClean="0"/>
              <a:t>1</a:t>
            </a:r>
            <a:r>
              <a:rPr lang="zh-CN" altLang="en-US" dirty="0" smtClean="0"/>
              <a:t>）基于流程的子问题划分原则</a:t>
            </a:r>
            <a:r>
              <a:rPr lang="zh-CN" altLang="en-US" dirty="0" smtClean="0"/>
              <a:t>，像</a:t>
            </a:r>
            <a:r>
              <a:rPr lang="zh-CN" altLang="en-US" dirty="0" smtClean="0"/>
              <a:t>图论中的路径问题，</a:t>
            </a:r>
            <a:r>
              <a:rPr lang="zh-CN" altLang="en-US" dirty="0" smtClean="0"/>
              <a:t>如最小生成树、多段图等问题</a:t>
            </a:r>
            <a:r>
              <a:rPr lang="zh-CN" altLang="en-US" dirty="0" smtClean="0"/>
              <a:t>。</a:t>
            </a:r>
            <a:endParaRPr lang="en-US" altLang="zh-CN" dirty="0" smtClean="0"/>
          </a:p>
          <a:p>
            <a:pPr marL="357188" lvl="2" indent="0">
              <a:lnSpc>
                <a:spcPct val="130000"/>
              </a:lnSpc>
              <a:spcBef>
                <a:spcPts val="1200"/>
              </a:spcBef>
              <a:buNone/>
            </a:pPr>
            <a:r>
              <a:rPr lang="zh-CN" altLang="en-US" dirty="0" smtClean="0"/>
              <a:t>（</a:t>
            </a:r>
            <a:r>
              <a:rPr lang="en-US" altLang="zh-CN" dirty="0" smtClean="0"/>
              <a:t>2</a:t>
            </a:r>
            <a:r>
              <a:rPr lang="zh-CN" altLang="en-US" dirty="0" smtClean="0"/>
              <a:t>）基于规模的子问题划分原则，每个子问题类型相同，如归并排序，快速排序等。</a:t>
            </a:r>
            <a:endParaRPr lang="zh-CN" altLang="en-US" dirty="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38</a:t>
            </a:fld>
            <a:endParaRPr lang="en-US" altLang="zh-CN" sz="1800" dirty="0">
              <a:solidFill>
                <a:srgbClr val="9A3416"/>
              </a:solidFill>
              <a:latin typeface="Arial Black"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up)">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算法的发现</a:t>
            </a:r>
            <a:endParaRPr lang="zh-CN" altLang="en-US" dirty="0"/>
          </a:p>
        </p:txBody>
      </p:sp>
      <p:sp>
        <p:nvSpPr>
          <p:cNvPr id="3" name="内容占位符 2"/>
          <p:cNvSpPr>
            <a:spLocks noGrp="1"/>
          </p:cNvSpPr>
          <p:nvPr>
            <p:ph idx="1"/>
          </p:nvPr>
        </p:nvSpPr>
        <p:spPr/>
        <p:txBody>
          <a:bodyPr>
            <a:normAutofit/>
          </a:bodyPr>
          <a:lstStyle/>
          <a:p>
            <a:pPr>
              <a:lnSpc>
                <a:spcPct val="150000"/>
              </a:lnSpc>
              <a:buNone/>
            </a:pPr>
            <a:r>
              <a:rPr lang="zh-CN" altLang="en-US" b="1" dirty="0" smtClean="0">
                <a:solidFill>
                  <a:schemeClr val="tx2"/>
                </a:solidFill>
              </a:rPr>
              <a:t>三、问题思考</a:t>
            </a:r>
            <a:endParaRPr lang="en-US" altLang="zh-CN" b="1" dirty="0" smtClean="0">
              <a:solidFill>
                <a:schemeClr val="tx2"/>
              </a:solidFill>
            </a:endParaRPr>
          </a:p>
          <a:p>
            <a:pPr marL="452438" lvl="1" indent="-452438">
              <a:lnSpc>
                <a:spcPct val="130000"/>
              </a:lnSpc>
              <a:spcBef>
                <a:spcPts val="1200"/>
              </a:spcBef>
              <a:buNone/>
            </a:pPr>
            <a:r>
              <a:rPr lang="zh-CN" altLang="en-US" dirty="0" smtClean="0">
                <a:solidFill>
                  <a:srgbClr val="0000FF"/>
                </a:solidFill>
              </a:rPr>
              <a:t>（</a:t>
            </a:r>
            <a:r>
              <a:rPr lang="en-US" altLang="zh-CN" dirty="0" smtClean="0">
                <a:solidFill>
                  <a:srgbClr val="0000FF"/>
                </a:solidFill>
              </a:rPr>
              <a:t>1</a:t>
            </a:r>
            <a:r>
              <a:rPr lang="zh-CN" altLang="en-US" dirty="0" smtClean="0">
                <a:solidFill>
                  <a:srgbClr val="0000FF"/>
                </a:solidFill>
              </a:rPr>
              <a:t>）如果打算解决拼图问题，即把图片抛撒在桌面上，然后拼出完整图，你会采用自顶向下的方法吗？如果是看着拼图盒上的完整图来做，你的答案会改变吗？</a:t>
            </a:r>
            <a:endParaRPr lang="en-US" altLang="zh-CN" dirty="0" smtClean="0">
              <a:solidFill>
                <a:srgbClr val="0000FF"/>
              </a:solidFill>
            </a:endParaRPr>
          </a:p>
          <a:p>
            <a:pPr marL="452438" lvl="1" indent="-452438">
              <a:lnSpc>
                <a:spcPct val="130000"/>
              </a:lnSpc>
              <a:spcBef>
                <a:spcPts val="1200"/>
              </a:spcBef>
              <a:buNone/>
            </a:pPr>
            <a:endParaRPr lang="en-US" altLang="zh-CN" dirty="0" smtClean="0">
              <a:solidFill>
                <a:srgbClr val="0000FF"/>
              </a:solidFill>
            </a:endParaRPr>
          </a:p>
          <a:p>
            <a:pPr marL="452438" lvl="1" indent="-452438">
              <a:lnSpc>
                <a:spcPct val="130000"/>
              </a:lnSpc>
              <a:spcBef>
                <a:spcPts val="1200"/>
              </a:spcBef>
              <a:buNone/>
            </a:pPr>
            <a:r>
              <a:rPr lang="zh-CN" altLang="en-US" dirty="0" smtClean="0">
                <a:solidFill>
                  <a:srgbClr val="0000FF"/>
                </a:solidFill>
              </a:rPr>
              <a:t>（</a:t>
            </a:r>
            <a:r>
              <a:rPr lang="en-US" altLang="zh-CN" dirty="0" smtClean="0">
                <a:solidFill>
                  <a:srgbClr val="0000FF"/>
                </a:solidFill>
              </a:rPr>
              <a:t>2</a:t>
            </a:r>
            <a:r>
              <a:rPr lang="zh-CN" altLang="en-US" dirty="0" smtClean="0">
                <a:solidFill>
                  <a:srgbClr val="0000FF"/>
                </a:solidFill>
              </a:rPr>
              <a:t>）解码下面的消息，并解释你是如何入门的。</a:t>
            </a:r>
            <a:endParaRPr lang="en-US" altLang="zh-CN" dirty="0" smtClean="0">
              <a:solidFill>
                <a:srgbClr val="0000FF"/>
              </a:solidFill>
            </a:endParaRPr>
          </a:p>
          <a:p>
            <a:pPr marL="452438" lvl="1" indent="-452438">
              <a:lnSpc>
                <a:spcPct val="130000"/>
              </a:lnSpc>
              <a:spcBef>
                <a:spcPts val="1200"/>
              </a:spcBef>
              <a:buNone/>
            </a:pPr>
            <a:r>
              <a:rPr lang="en-US" altLang="zh-CN" dirty="0" smtClean="0">
                <a:solidFill>
                  <a:srgbClr val="0000FF"/>
                </a:solidFill>
              </a:rPr>
              <a:t>               </a:t>
            </a:r>
            <a:r>
              <a:rPr lang="en-US" altLang="zh-CN" dirty="0" err="1" smtClean="0">
                <a:solidFill>
                  <a:srgbClr val="0000FF"/>
                </a:solidFill>
              </a:rPr>
              <a:t>Pdeo</a:t>
            </a:r>
            <a:r>
              <a:rPr lang="en-US" altLang="zh-CN" dirty="0" smtClean="0">
                <a:solidFill>
                  <a:srgbClr val="0000FF"/>
                </a:solidFill>
              </a:rPr>
              <a:t> </a:t>
            </a:r>
            <a:r>
              <a:rPr lang="en-US" altLang="zh-CN" dirty="0" err="1" smtClean="0">
                <a:solidFill>
                  <a:srgbClr val="0000FF"/>
                </a:solidFill>
              </a:rPr>
              <a:t>eo</a:t>
            </a:r>
            <a:r>
              <a:rPr lang="en-US" altLang="zh-CN" dirty="0" smtClean="0">
                <a:solidFill>
                  <a:srgbClr val="0000FF"/>
                </a:solidFill>
              </a:rPr>
              <a:t> </a:t>
            </a:r>
            <a:r>
              <a:rPr lang="en-US" altLang="zh-CN" dirty="0" err="1" smtClean="0">
                <a:solidFill>
                  <a:srgbClr val="0000FF"/>
                </a:solidFill>
              </a:rPr>
              <a:t>pda</a:t>
            </a:r>
            <a:r>
              <a:rPr lang="en-US" altLang="zh-CN" dirty="0" smtClean="0">
                <a:solidFill>
                  <a:srgbClr val="0000FF"/>
                </a:solidFill>
              </a:rPr>
              <a:t> </a:t>
            </a:r>
            <a:r>
              <a:rPr lang="en-US" altLang="zh-CN" dirty="0" err="1" smtClean="0">
                <a:solidFill>
                  <a:srgbClr val="0000FF"/>
                </a:solidFill>
              </a:rPr>
              <a:t>yknnayp</a:t>
            </a:r>
            <a:r>
              <a:rPr lang="en-US" altLang="zh-CN" dirty="0" smtClean="0">
                <a:solidFill>
                  <a:srgbClr val="0000FF"/>
                </a:solidFill>
              </a:rPr>
              <a:t> </a:t>
            </a:r>
            <a:r>
              <a:rPr lang="en-US" altLang="zh-CN" dirty="0" err="1" smtClean="0">
                <a:solidFill>
                  <a:srgbClr val="0000FF"/>
                </a:solidFill>
              </a:rPr>
              <a:t>wjosan</a:t>
            </a:r>
            <a:endParaRPr lang="zh-CN" altLang="en-US" dirty="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39</a:t>
            </a:fld>
            <a:endParaRPr lang="en-US" altLang="zh-CN" sz="1800" dirty="0">
              <a:solidFill>
                <a:srgbClr val="9A3416"/>
              </a:solidFill>
              <a:latin typeface="Arial Black" pitchFamily="34" charset="0"/>
            </a:endParaRPr>
          </a:p>
        </p:txBody>
      </p:sp>
      <p:sp>
        <p:nvSpPr>
          <p:cNvPr id="5" name="云形标注 4"/>
          <p:cNvSpPr/>
          <p:nvPr/>
        </p:nvSpPr>
        <p:spPr>
          <a:xfrm>
            <a:off x="2555776" y="2348880"/>
            <a:ext cx="5976664" cy="2376264"/>
          </a:xfrm>
          <a:prstGeom prst="cloudCallout">
            <a:avLst>
              <a:gd name="adj1" fmla="val -29955"/>
              <a:gd name="adj2" fmla="val 607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smtClean="0">
                <a:latin typeface="华文琥珀" panose="02010800040101010101" pitchFamily="2" charset="-122"/>
                <a:ea typeface="华文琥珀" panose="02010800040101010101" pitchFamily="2" charset="-122"/>
              </a:rPr>
              <a:t>凯撒</a:t>
            </a:r>
            <a:r>
              <a:rPr lang="zh-CN" altLang="en-US" sz="2400">
                <a:latin typeface="华文琥珀" panose="02010800040101010101" pitchFamily="2" charset="-122"/>
                <a:ea typeface="华文琥珀" panose="02010800040101010101" pitchFamily="2" charset="-122"/>
              </a:rPr>
              <a:t>密码</a:t>
            </a:r>
            <a:r>
              <a:rPr lang="zh-CN" altLang="en-US" sz="2400" smtClean="0">
                <a:latin typeface="华文琥珀" panose="02010800040101010101" pitchFamily="2" charset="-122"/>
                <a:ea typeface="华文琥珀" panose="02010800040101010101" pitchFamily="2" charset="-122"/>
              </a:rPr>
              <a:t>：</a:t>
            </a:r>
            <a:endParaRPr lang="en-US" altLang="zh-CN" sz="2400" dirty="0" smtClean="0">
              <a:latin typeface="华文琥珀" panose="02010800040101010101" pitchFamily="2" charset="-122"/>
              <a:ea typeface="华文琥珀" panose="02010800040101010101" pitchFamily="2" charset="-122"/>
            </a:endParaRPr>
          </a:p>
          <a:p>
            <a:r>
              <a:rPr lang="en-US" altLang="zh-CN" sz="2400" dirty="0" smtClean="0">
                <a:latin typeface="华文琥珀" panose="02010800040101010101" pitchFamily="2" charset="-122"/>
                <a:ea typeface="华文琥珀" panose="02010800040101010101" pitchFamily="2" charset="-122"/>
              </a:rPr>
              <a:t>26</a:t>
            </a:r>
            <a:r>
              <a:rPr lang="zh-CN" altLang="en-US" sz="2400" dirty="0" smtClean="0">
                <a:latin typeface="华文琥珀" panose="02010800040101010101" pitchFamily="2" charset="-122"/>
                <a:ea typeface="华文琥珀" panose="02010800040101010101" pitchFamily="2" charset="-122"/>
              </a:rPr>
              <a:t>个字母依次往后移动</a:t>
            </a:r>
            <a:r>
              <a:rPr lang="en-US" altLang="zh-CN" sz="2400" dirty="0" smtClean="0">
                <a:latin typeface="华文琥珀" panose="02010800040101010101" pitchFamily="2" charset="-122"/>
                <a:ea typeface="华文琥珀" panose="02010800040101010101" pitchFamily="2" charset="-122"/>
              </a:rPr>
              <a:t>k</a:t>
            </a:r>
            <a:r>
              <a:rPr lang="zh-CN" altLang="en-US" sz="2400" dirty="0" smtClean="0">
                <a:latin typeface="华文琥珀" panose="02010800040101010101" pitchFamily="2" charset="-122"/>
                <a:ea typeface="华文琥珀" panose="02010800040101010101" pitchFamily="2" charset="-122"/>
              </a:rPr>
              <a:t>位，</a:t>
            </a:r>
            <a:r>
              <a:rPr lang="en-US" altLang="zh-CN" sz="2400" dirty="0" smtClean="0">
                <a:latin typeface="华文琥珀" panose="02010800040101010101" pitchFamily="2" charset="-122"/>
                <a:ea typeface="华文琥珀" panose="02010800040101010101" pitchFamily="2" charset="-122"/>
              </a:rPr>
              <a:t>k=4</a:t>
            </a:r>
            <a:r>
              <a:rPr lang="zh-CN" altLang="en-US" sz="2400" dirty="0" smtClean="0">
                <a:latin typeface="华文琥珀" panose="02010800040101010101" pitchFamily="2" charset="-122"/>
                <a:ea typeface="华文琥珀" panose="02010800040101010101" pitchFamily="2" charset="-122"/>
              </a:rPr>
              <a:t>为密钥。</a:t>
            </a:r>
            <a:endParaRPr lang="en-US" altLang="zh-CN" sz="2400" dirty="0" smtClean="0">
              <a:latin typeface="华文琥珀" panose="02010800040101010101" pitchFamily="2" charset="-122"/>
              <a:ea typeface="华文琥珀" panose="02010800040101010101" pitchFamily="2" charset="-122"/>
            </a:endParaRPr>
          </a:p>
          <a:p>
            <a:r>
              <a:rPr lang="en-US" altLang="zh-CN" sz="2000" b="1" dirty="0">
                <a:solidFill>
                  <a:srgbClr val="FF0000"/>
                </a:solidFill>
              </a:rPr>
              <a:t>THIS IS THE CORRECT </a:t>
            </a:r>
            <a:r>
              <a:rPr lang="en-US" altLang="zh-CN" sz="2000" b="1" dirty="0" smtClean="0">
                <a:solidFill>
                  <a:srgbClr val="FF0000"/>
                </a:solidFill>
              </a:rPr>
              <a:t>ANSWER</a:t>
            </a:r>
            <a:endParaRPr lang="zh-CN" altLang="en-US"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71670" y="546638"/>
            <a:ext cx="7072330" cy="596346"/>
          </a:xfrm>
        </p:spPr>
        <p:txBody>
          <a:bodyPr>
            <a:normAutofit/>
          </a:bodyPr>
          <a:lstStyle/>
          <a:p>
            <a:r>
              <a:rPr lang="en-US" altLang="zh-CN" dirty="0" smtClean="0"/>
              <a:t>“Algorithm</a:t>
            </a:r>
            <a:r>
              <a:rPr lang="zh-CN" altLang="en-US" dirty="0" smtClean="0"/>
              <a:t>”词语溯源</a:t>
            </a:r>
            <a:r>
              <a:rPr lang="zh-CN" altLang="en-US" sz="2000" dirty="0" smtClean="0"/>
              <a:t>（来源：互联网）</a:t>
            </a:r>
          </a:p>
        </p:txBody>
      </p:sp>
      <p:sp>
        <p:nvSpPr>
          <p:cNvPr id="3" name="内容占位符 2"/>
          <p:cNvSpPr>
            <a:spLocks noGrp="1"/>
          </p:cNvSpPr>
          <p:nvPr>
            <p:ph idx="1"/>
          </p:nvPr>
        </p:nvSpPr>
        <p:spPr>
          <a:xfrm>
            <a:off x="214282" y="1285860"/>
            <a:ext cx="8786874" cy="4840303"/>
          </a:xfrm>
        </p:spPr>
        <p:txBody>
          <a:bodyPr>
            <a:normAutofit/>
          </a:bodyPr>
          <a:lstStyle/>
          <a:p>
            <a:pPr>
              <a:lnSpc>
                <a:spcPct val="130000"/>
              </a:lnSpc>
            </a:pPr>
            <a:r>
              <a:rPr lang="zh-CN" altLang="en-US" b="1" dirty="0" smtClean="0"/>
              <a:t>故事是这样发生的</a:t>
            </a:r>
            <a:r>
              <a:rPr lang="en-US" altLang="zh-CN" b="1" dirty="0" smtClean="0"/>
              <a:t>…</a:t>
            </a:r>
          </a:p>
          <a:p>
            <a:pPr lvl="1" algn="just">
              <a:lnSpc>
                <a:spcPct val="130000"/>
              </a:lnSpc>
              <a:spcBef>
                <a:spcPts val="1200"/>
              </a:spcBef>
            </a:pPr>
            <a:r>
              <a:rPr lang="en-US" altLang="zh-CN" dirty="0" smtClean="0">
                <a:solidFill>
                  <a:schemeClr val="tx2"/>
                </a:solidFill>
              </a:rPr>
              <a:t>1957</a:t>
            </a:r>
            <a:r>
              <a:rPr lang="zh-CN" altLang="en-US" dirty="0" smtClean="0">
                <a:solidFill>
                  <a:schemeClr val="tx2"/>
                </a:solidFill>
              </a:rPr>
              <a:t>年之前的</a:t>
            </a:r>
            <a:r>
              <a:rPr lang="en-US" altLang="zh-CN" dirty="0" smtClean="0">
                <a:solidFill>
                  <a:schemeClr val="tx2"/>
                </a:solidFill>
              </a:rPr>
              <a:t>Webster’s New World Dictionary</a:t>
            </a:r>
            <a:r>
              <a:rPr lang="zh-CN" altLang="en-US" dirty="0" smtClean="0">
                <a:solidFill>
                  <a:schemeClr val="tx2"/>
                </a:solidFill>
              </a:rPr>
              <a:t>（</a:t>
            </a:r>
            <a:r>
              <a:rPr lang="en-US" altLang="zh-CN" dirty="0" smtClean="0">
                <a:solidFill>
                  <a:schemeClr val="tx2"/>
                </a:solidFill>
              </a:rPr>
              <a:t>《</a:t>
            </a:r>
            <a:r>
              <a:rPr lang="zh-CN" altLang="en-US" dirty="0" smtClean="0">
                <a:solidFill>
                  <a:schemeClr val="tx2"/>
                </a:solidFill>
              </a:rPr>
              <a:t>韦氏新世界词典</a:t>
            </a:r>
            <a:r>
              <a:rPr lang="en-US" altLang="zh-CN" dirty="0" smtClean="0">
                <a:solidFill>
                  <a:schemeClr val="tx2"/>
                </a:solidFill>
              </a:rPr>
              <a:t>》</a:t>
            </a:r>
            <a:r>
              <a:rPr lang="zh-CN" altLang="en-US" dirty="0" smtClean="0">
                <a:solidFill>
                  <a:schemeClr val="tx2"/>
                </a:solidFill>
              </a:rPr>
              <a:t>）中还没有“</a:t>
            </a:r>
            <a:r>
              <a:rPr lang="en-US" altLang="zh-CN" b="1" u="sng" dirty="0" smtClean="0">
                <a:solidFill>
                  <a:srgbClr val="FF0000"/>
                </a:solidFill>
              </a:rPr>
              <a:t>Algorithm</a:t>
            </a:r>
            <a:r>
              <a:rPr lang="en-US" altLang="zh-CN" dirty="0" smtClean="0">
                <a:solidFill>
                  <a:schemeClr val="tx2"/>
                </a:solidFill>
              </a:rPr>
              <a:t>”</a:t>
            </a:r>
            <a:r>
              <a:rPr lang="zh-CN" altLang="en-US" dirty="0" smtClean="0">
                <a:solidFill>
                  <a:schemeClr val="tx2"/>
                </a:solidFill>
              </a:rPr>
              <a:t>一词，只能找到带有古代涵义的较老形式“</a:t>
            </a:r>
            <a:r>
              <a:rPr lang="en-US" altLang="zh-CN" b="1" u="sng" dirty="0" smtClean="0">
                <a:solidFill>
                  <a:srgbClr val="FF0000"/>
                </a:solidFill>
              </a:rPr>
              <a:t>Algorism</a:t>
            </a:r>
            <a:r>
              <a:rPr lang="en-US" altLang="zh-CN" dirty="0" smtClean="0">
                <a:solidFill>
                  <a:schemeClr val="tx2"/>
                </a:solidFill>
              </a:rPr>
              <a:t>”</a:t>
            </a:r>
            <a:r>
              <a:rPr lang="zh-CN" altLang="en-US" dirty="0" smtClean="0">
                <a:solidFill>
                  <a:schemeClr val="tx2"/>
                </a:solidFill>
              </a:rPr>
              <a:t>（算术），指用阿拉伯数字进行算术运算的过程。</a:t>
            </a:r>
            <a:endParaRPr lang="en-US" altLang="zh-CN" dirty="0" smtClean="0">
              <a:solidFill>
                <a:schemeClr val="tx2"/>
              </a:solidFill>
            </a:endParaRPr>
          </a:p>
          <a:p>
            <a:pPr lvl="1" algn="just">
              <a:lnSpc>
                <a:spcPct val="130000"/>
              </a:lnSpc>
              <a:spcBef>
                <a:spcPts val="1200"/>
              </a:spcBef>
            </a:pPr>
            <a:r>
              <a:rPr lang="zh-CN" altLang="en-US" dirty="0" smtClean="0">
                <a:solidFill>
                  <a:schemeClr val="tx2"/>
                </a:solidFill>
              </a:rPr>
              <a:t>关于“</a:t>
            </a:r>
            <a:r>
              <a:rPr lang="en-US" altLang="zh-CN" b="1" u="sng" dirty="0" smtClean="0">
                <a:solidFill>
                  <a:srgbClr val="FF0000"/>
                </a:solidFill>
              </a:rPr>
              <a:t>Algorism</a:t>
            </a:r>
            <a:r>
              <a:rPr lang="en-US" altLang="zh-CN" dirty="0" smtClean="0">
                <a:solidFill>
                  <a:schemeClr val="tx2"/>
                </a:solidFill>
              </a:rPr>
              <a:t>”</a:t>
            </a:r>
            <a:r>
              <a:rPr lang="zh-CN" altLang="en-US" dirty="0" smtClean="0">
                <a:solidFill>
                  <a:schemeClr val="tx2"/>
                </a:solidFill>
              </a:rPr>
              <a:t>一词的起源，数学史学家考证它来源于著名的</a:t>
            </a:r>
            <a:r>
              <a:rPr lang="en-US" altLang="zh-CN" dirty="0" smtClean="0">
                <a:solidFill>
                  <a:schemeClr val="tx2"/>
                </a:solidFill>
              </a:rPr>
              <a:t>Persian Textbook</a:t>
            </a:r>
            <a:r>
              <a:rPr lang="zh-CN" altLang="en-US" dirty="0" smtClean="0">
                <a:solidFill>
                  <a:schemeClr val="tx2"/>
                </a:solidFill>
              </a:rPr>
              <a:t>（</a:t>
            </a:r>
            <a:r>
              <a:rPr lang="en-US" altLang="zh-CN" dirty="0" smtClean="0">
                <a:solidFill>
                  <a:schemeClr val="tx2"/>
                </a:solidFill>
              </a:rPr>
              <a:t>《</a:t>
            </a:r>
            <a:r>
              <a:rPr lang="zh-CN" altLang="en-US" dirty="0" smtClean="0">
                <a:solidFill>
                  <a:schemeClr val="tx2"/>
                </a:solidFill>
              </a:rPr>
              <a:t>波斯教科书</a:t>
            </a:r>
            <a:r>
              <a:rPr lang="en-US" altLang="zh-CN" dirty="0" smtClean="0">
                <a:solidFill>
                  <a:schemeClr val="tx2"/>
                </a:solidFill>
              </a:rPr>
              <a:t>》</a:t>
            </a:r>
            <a:r>
              <a:rPr lang="zh-CN" altLang="en-US" dirty="0" smtClean="0">
                <a:solidFill>
                  <a:schemeClr val="tx2"/>
                </a:solidFill>
              </a:rPr>
              <a:t>）的作者阿拉伯数学家“阿科瓦里茨米”（</a:t>
            </a:r>
            <a:r>
              <a:rPr lang="en-US" altLang="zh-CN" dirty="0" err="1" smtClean="0">
                <a:solidFill>
                  <a:schemeClr val="tx2"/>
                </a:solidFill>
              </a:rPr>
              <a:t>Alkhowarizmi</a:t>
            </a:r>
            <a:r>
              <a:rPr lang="zh-CN" altLang="en-US" dirty="0" smtClean="0">
                <a:solidFill>
                  <a:schemeClr val="tx2"/>
                </a:solidFill>
              </a:rPr>
              <a:t>）的名字（约公元</a:t>
            </a:r>
            <a:r>
              <a:rPr lang="en-US" altLang="zh-CN" dirty="0" smtClean="0">
                <a:solidFill>
                  <a:schemeClr val="tx2"/>
                </a:solidFill>
              </a:rPr>
              <a:t>825</a:t>
            </a:r>
            <a:r>
              <a:rPr lang="zh-CN" altLang="en-US" dirty="0" smtClean="0">
                <a:solidFill>
                  <a:schemeClr val="tx2"/>
                </a:solidFill>
              </a:rPr>
              <a:t>年）。</a:t>
            </a:r>
            <a:endParaRPr lang="zh-CN" altLang="en-US" dirty="0"/>
          </a:p>
        </p:txBody>
      </p:sp>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4</a:t>
            </a:fld>
            <a:endParaRPr lang="en-US" altLang="zh-CN" sz="1800" dirty="0">
              <a:solidFill>
                <a:srgbClr val="9A3416"/>
              </a:solidFill>
              <a:latin typeface="Arial Black"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40</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5.4 </a:t>
            </a:r>
            <a:r>
              <a:rPr lang="zh-CN" altLang="en-US" dirty="0" smtClean="0"/>
              <a:t>迭代结构</a:t>
            </a:r>
            <a:endParaRPr lang="zh-CN" altLang="en-US" dirty="0"/>
          </a:p>
        </p:txBody>
      </p:sp>
      <p:sp>
        <p:nvSpPr>
          <p:cNvPr id="14" name="内容占位符 2"/>
          <p:cNvSpPr>
            <a:spLocks noGrp="1"/>
          </p:cNvSpPr>
          <p:nvPr>
            <p:ph idx="1"/>
          </p:nvPr>
        </p:nvSpPr>
        <p:spPr>
          <a:xfrm>
            <a:off x="357158" y="1285860"/>
            <a:ext cx="8472518" cy="4840303"/>
          </a:xfrm>
        </p:spPr>
        <p:txBody>
          <a:bodyPr>
            <a:normAutofit/>
          </a:bodyPr>
          <a:lstStyle/>
          <a:p>
            <a:pPr>
              <a:lnSpc>
                <a:spcPct val="130000"/>
              </a:lnSpc>
              <a:buFont typeface="Wingdings" panose="05000000000000000000" pitchFamily="2" charset="2"/>
              <a:buChar char="n"/>
            </a:pPr>
            <a:endParaRPr lang="en-US" altLang="zh-CN" dirty="0" smtClean="0"/>
          </a:p>
          <a:p>
            <a:pPr>
              <a:lnSpc>
                <a:spcPct val="150000"/>
              </a:lnSpc>
            </a:pPr>
            <a:r>
              <a:rPr lang="zh-CN" altLang="en-US" b="1" dirty="0" smtClean="0"/>
              <a:t>实现指令序列重复执行</a:t>
            </a:r>
            <a:r>
              <a:rPr lang="zh-CN" altLang="en-US" b="1" smtClean="0"/>
              <a:t>的技术</a:t>
            </a:r>
            <a:endParaRPr lang="en-US" altLang="zh-CN" b="1" dirty="0" smtClean="0"/>
          </a:p>
          <a:p>
            <a:pPr lvl="1">
              <a:lnSpc>
                <a:spcPct val="150000"/>
              </a:lnSpc>
            </a:pPr>
            <a:r>
              <a:rPr lang="zh-CN" altLang="en-US" dirty="0" smtClean="0">
                <a:solidFill>
                  <a:srgbClr val="0000FF"/>
                </a:solidFill>
              </a:rPr>
              <a:t>迭代结构</a:t>
            </a:r>
            <a:r>
              <a:rPr lang="zh-CN" altLang="en-US" dirty="0" smtClean="0"/>
              <a:t>（</a:t>
            </a:r>
            <a:r>
              <a:rPr lang="en-US" altLang="zh-CN" dirty="0" smtClean="0"/>
              <a:t>iterative structure</a:t>
            </a:r>
            <a:r>
              <a:rPr lang="zh-CN" altLang="en-US" dirty="0" smtClean="0"/>
              <a:t>）</a:t>
            </a:r>
            <a:endParaRPr lang="en-US" altLang="zh-CN" dirty="0" smtClean="0"/>
          </a:p>
          <a:p>
            <a:pPr lvl="1">
              <a:lnSpc>
                <a:spcPct val="150000"/>
              </a:lnSpc>
            </a:pPr>
            <a:endParaRPr lang="en-US" altLang="zh-CN" dirty="0" smtClean="0"/>
          </a:p>
          <a:p>
            <a:pPr lvl="1">
              <a:lnSpc>
                <a:spcPct val="150000"/>
              </a:lnSpc>
            </a:pPr>
            <a:r>
              <a:rPr lang="zh-CN" altLang="en-US" dirty="0" smtClean="0">
                <a:solidFill>
                  <a:srgbClr val="0000FF"/>
                </a:solidFill>
              </a:rPr>
              <a:t>递归结构</a:t>
            </a:r>
            <a:r>
              <a:rPr lang="zh-CN" altLang="en-US" dirty="0" smtClean="0"/>
              <a:t>（</a:t>
            </a:r>
            <a:r>
              <a:rPr lang="en-US" altLang="zh-CN" dirty="0" smtClean="0"/>
              <a:t>recursive structure</a:t>
            </a:r>
            <a:r>
              <a:rPr lang="zh-CN" altLang="en-US" dirty="0" smtClean="0"/>
              <a:t>）</a:t>
            </a:r>
            <a:endParaRPr lang="en-US" altLang="zh-CN"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smtClean="0"/>
              <a:t>迭代结构</a:t>
            </a:r>
            <a:endParaRPr lang="zh-CN" altLang="en-US" dirty="0"/>
          </a:p>
        </p:txBody>
      </p:sp>
      <p:sp>
        <p:nvSpPr>
          <p:cNvPr id="3" name="内容占位符 2"/>
          <p:cNvSpPr>
            <a:spLocks noGrp="1"/>
          </p:cNvSpPr>
          <p:nvPr>
            <p:ph idx="1"/>
          </p:nvPr>
        </p:nvSpPr>
        <p:spPr/>
        <p:txBody>
          <a:bodyPr>
            <a:normAutofit/>
          </a:bodyPr>
          <a:lstStyle/>
          <a:p>
            <a:pPr>
              <a:lnSpc>
                <a:spcPct val="150000"/>
              </a:lnSpc>
              <a:buNone/>
            </a:pPr>
            <a:r>
              <a:rPr lang="zh-CN" altLang="en-US" b="1" dirty="0" smtClean="0">
                <a:solidFill>
                  <a:schemeClr val="tx2"/>
                </a:solidFill>
              </a:rPr>
              <a:t>一、顺序搜索法</a:t>
            </a:r>
            <a:endParaRPr lang="en-US" altLang="zh-CN" b="1" dirty="0" smtClean="0">
              <a:solidFill>
                <a:schemeClr val="tx2"/>
              </a:solidFill>
            </a:endParaRPr>
          </a:p>
          <a:p>
            <a:pPr marL="457200" lvl="1" indent="-457200">
              <a:lnSpc>
                <a:spcPct val="150000"/>
              </a:lnSpc>
              <a:buClr>
                <a:srgbClr val="DC241F"/>
              </a:buClr>
              <a:buNone/>
            </a:pPr>
            <a:r>
              <a:rPr lang="en-US" altLang="zh-CN" dirty="0" smtClean="0"/>
              <a:t>    2    5    7    9    15    24    37    48</a:t>
            </a:r>
          </a:p>
          <a:p>
            <a:pPr>
              <a:lnSpc>
                <a:spcPct val="150000"/>
              </a:lnSpc>
              <a:buNone/>
            </a:pPr>
            <a:r>
              <a:rPr lang="zh-CN" altLang="en-US" sz="2400" dirty="0" smtClean="0"/>
              <a:t>    查找</a:t>
            </a:r>
            <a:r>
              <a:rPr lang="en-US" altLang="zh-CN" sz="2400" dirty="0" smtClean="0"/>
              <a:t>10</a:t>
            </a:r>
            <a:r>
              <a:rPr lang="zh-CN" altLang="en-US" sz="2400" dirty="0" smtClean="0"/>
              <a:t>是否在上述列表中</a:t>
            </a:r>
            <a:endParaRPr lang="zh-CN" altLang="en-US" sz="2400" dirty="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41</a:t>
            </a:fld>
            <a:endParaRPr lang="en-US" altLang="zh-CN" sz="1800" dirty="0">
              <a:solidFill>
                <a:srgbClr val="9A3416"/>
              </a:solidFill>
              <a:latin typeface="Arial Black"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smtClean="0"/>
              <a:t>迭代结构</a:t>
            </a:r>
            <a:endParaRPr lang="zh-CN" altLang="en-US" dirty="0"/>
          </a:p>
        </p:txBody>
      </p:sp>
      <p:sp>
        <p:nvSpPr>
          <p:cNvPr id="3" name="内容占位符 2"/>
          <p:cNvSpPr>
            <a:spLocks noGrp="1"/>
          </p:cNvSpPr>
          <p:nvPr>
            <p:ph idx="1"/>
          </p:nvPr>
        </p:nvSpPr>
        <p:spPr/>
        <p:txBody>
          <a:bodyPr>
            <a:normAutofit/>
          </a:bodyPr>
          <a:lstStyle/>
          <a:p>
            <a:pPr>
              <a:lnSpc>
                <a:spcPct val="130000"/>
              </a:lnSpc>
            </a:pPr>
            <a:r>
              <a:rPr lang="zh-CN" altLang="en-US" sz="2600" b="1" dirty="0" smtClean="0"/>
              <a:t>顺序搜索的伪代码</a:t>
            </a:r>
            <a:endParaRPr lang="en-US" altLang="zh-CN" sz="2600" b="1" dirty="0" smtClean="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42</a:t>
            </a:fld>
            <a:endParaRPr lang="en-US" altLang="zh-CN" sz="1800" dirty="0">
              <a:solidFill>
                <a:srgbClr val="9A3416"/>
              </a:solidFill>
              <a:latin typeface="Arial Black" pitchFamily="34" charset="0"/>
            </a:endParaRPr>
          </a:p>
        </p:txBody>
      </p:sp>
      <p:sp>
        <p:nvSpPr>
          <p:cNvPr id="5" name="Rectangle 2"/>
          <p:cNvSpPr txBox="1">
            <a:spLocks noChangeArrowheads="1"/>
          </p:cNvSpPr>
          <p:nvPr/>
        </p:nvSpPr>
        <p:spPr>
          <a:xfrm>
            <a:off x="457200" y="5877272"/>
            <a:ext cx="8219256" cy="5963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5.6  The sequential search algorithm in </a:t>
            </a:r>
            <a:r>
              <a:rPr kumimoji="0" lang="en-US" altLang="zh-CN" sz="1800" b="1" i="0" u="none" strike="noStrike" kern="1200" cap="none" spc="0" normalizeH="0" baseline="0" noProof="0" dirty="0" err="1" smtClean="0">
                <a:ln>
                  <a:noFill/>
                </a:ln>
                <a:solidFill>
                  <a:srgbClr val="DC241F"/>
                </a:solidFill>
                <a:effectLst/>
                <a:uLnTx/>
                <a:uFillTx/>
                <a:latin typeface="微软雅黑" pitchFamily="34" charset="-122"/>
                <a:ea typeface="宋体" charset="-122"/>
                <a:cs typeface="+mj-cs"/>
              </a:rPr>
              <a:t>pseudocode</a:t>
            </a:r>
            <a:endParaRPr kumimoji="0" lang="en-US" altLang="zh-CN" sz="1800"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endParaRPr>
          </a:p>
        </p:txBody>
      </p:sp>
      <p:pic>
        <p:nvPicPr>
          <p:cNvPr id="6" name="Picture 4" descr="fig_05_0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74303" y="1988840"/>
            <a:ext cx="7698226" cy="3733897"/>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smtClean="0"/>
              <a:t>迭代结构</a:t>
            </a:r>
            <a:endParaRPr lang="zh-CN" altLang="en-US" dirty="0"/>
          </a:p>
        </p:txBody>
      </p:sp>
      <p:sp>
        <p:nvSpPr>
          <p:cNvPr id="3" name="内容占位符 2"/>
          <p:cNvSpPr>
            <a:spLocks noGrp="1"/>
          </p:cNvSpPr>
          <p:nvPr>
            <p:ph idx="1"/>
          </p:nvPr>
        </p:nvSpPr>
        <p:spPr/>
        <p:txBody>
          <a:bodyPr>
            <a:normAutofit/>
          </a:bodyPr>
          <a:lstStyle/>
          <a:p>
            <a:pPr>
              <a:lnSpc>
                <a:spcPct val="150000"/>
              </a:lnSpc>
              <a:buNone/>
            </a:pPr>
            <a:r>
              <a:rPr lang="zh-CN" altLang="en-US" b="1" dirty="0" smtClean="0">
                <a:solidFill>
                  <a:schemeClr val="tx2"/>
                </a:solidFill>
              </a:rPr>
              <a:t>二、循环控制</a:t>
            </a:r>
            <a:endParaRPr lang="en-US" altLang="zh-CN" b="1" dirty="0" smtClean="0">
              <a:solidFill>
                <a:schemeClr val="tx2"/>
              </a:solidFill>
            </a:endParaRPr>
          </a:p>
          <a:p>
            <a:pPr lvl="1">
              <a:lnSpc>
                <a:spcPct val="130000"/>
              </a:lnSpc>
              <a:spcBef>
                <a:spcPts val="1200"/>
              </a:spcBef>
            </a:pPr>
            <a:r>
              <a:rPr lang="zh-CN" altLang="en-US" dirty="0" smtClean="0"/>
              <a:t>循环（</a:t>
            </a:r>
            <a:r>
              <a:rPr lang="en-US" altLang="zh-CN" dirty="0" smtClean="0"/>
              <a:t>loop</a:t>
            </a:r>
            <a:r>
              <a:rPr lang="zh-CN" altLang="en-US" dirty="0" smtClean="0"/>
              <a:t>）是一种迭代结构，由</a:t>
            </a:r>
            <a:r>
              <a:rPr lang="zh-CN" altLang="en-US" dirty="0" smtClean="0">
                <a:solidFill>
                  <a:srgbClr val="0000FF"/>
                </a:solidFill>
              </a:rPr>
              <a:t>循环体</a:t>
            </a:r>
            <a:r>
              <a:rPr lang="zh-CN" altLang="en-US" dirty="0" smtClean="0"/>
              <a:t>和</a:t>
            </a:r>
            <a:r>
              <a:rPr lang="zh-CN" altLang="en-US" dirty="0" smtClean="0">
                <a:solidFill>
                  <a:srgbClr val="0000FF"/>
                </a:solidFill>
              </a:rPr>
              <a:t>循环控制</a:t>
            </a:r>
            <a:r>
              <a:rPr lang="zh-CN" altLang="en-US" dirty="0" smtClean="0"/>
              <a:t>组成。</a:t>
            </a:r>
            <a:endParaRPr lang="en-US" altLang="zh-CN" dirty="0" smtClean="0"/>
          </a:p>
          <a:p>
            <a:pPr lvl="1">
              <a:lnSpc>
                <a:spcPct val="130000"/>
              </a:lnSpc>
              <a:spcBef>
                <a:spcPts val="1200"/>
              </a:spcBef>
            </a:pPr>
            <a:r>
              <a:rPr lang="zh-CN" altLang="en-US" dirty="0" smtClean="0"/>
              <a:t>循环体中的指令在循环控制下被重复执行。</a:t>
            </a:r>
            <a:endParaRPr lang="en-US" altLang="zh-CN" dirty="0" smtClean="0"/>
          </a:p>
          <a:p>
            <a:pPr>
              <a:lnSpc>
                <a:spcPct val="150000"/>
              </a:lnSpc>
              <a:buNone/>
            </a:pPr>
            <a:endParaRPr lang="zh-CN" altLang="en-US" sz="2400" dirty="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43</a:t>
            </a:fld>
            <a:endParaRPr lang="en-US" altLang="zh-CN" sz="1800" dirty="0">
              <a:solidFill>
                <a:srgbClr val="9A3416"/>
              </a:solidFill>
              <a:latin typeface="Arial Black"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smtClean="0"/>
              <a:t>迭代结构</a:t>
            </a:r>
            <a:endParaRPr lang="zh-CN" altLang="en-US" dirty="0"/>
          </a:p>
        </p:txBody>
      </p:sp>
      <p:sp>
        <p:nvSpPr>
          <p:cNvPr id="3" name="内容占位符 2"/>
          <p:cNvSpPr>
            <a:spLocks noGrp="1"/>
          </p:cNvSpPr>
          <p:nvPr>
            <p:ph idx="1"/>
          </p:nvPr>
        </p:nvSpPr>
        <p:spPr/>
        <p:txBody>
          <a:bodyPr>
            <a:normAutofit/>
          </a:bodyPr>
          <a:lstStyle/>
          <a:p>
            <a:pPr>
              <a:lnSpc>
                <a:spcPct val="130000"/>
              </a:lnSpc>
            </a:pPr>
            <a:r>
              <a:rPr lang="zh-CN" altLang="en-US" sz="2600" b="1" dirty="0" smtClean="0"/>
              <a:t>循环控制的结构</a:t>
            </a:r>
            <a:endParaRPr lang="en-US" altLang="zh-CN" sz="2600" b="1" dirty="0" smtClean="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44</a:t>
            </a:fld>
            <a:endParaRPr lang="en-US" altLang="zh-CN" sz="1800" dirty="0">
              <a:solidFill>
                <a:srgbClr val="9A3416"/>
              </a:solidFill>
              <a:latin typeface="Arial Black" pitchFamily="34" charset="0"/>
            </a:endParaRPr>
          </a:p>
        </p:txBody>
      </p:sp>
      <p:sp>
        <p:nvSpPr>
          <p:cNvPr id="8" name="Rectangle 2"/>
          <p:cNvSpPr txBox="1">
            <a:spLocks noChangeArrowheads="1"/>
          </p:cNvSpPr>
          <p:nvPr/>
        </p:nvSpPr>
        <p:spPr>
          <a:xfrm>
            <a:off x="457200" y="4941168"/>
            <a:ext cx="8219256" cy="59634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5.7  Components of repetitive control</a:t>
            </a:r>
          </a:p>
        </p:txBody>
      </p:sp>
      <p:pic>
        <p:nvPicPr>
          <p:cNvPr id="9" name="Picture 4" descr="fig_05_0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57224" y="2132856"/>
            <a:ext cx="7643866" cy="2309085"/>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smtClean="0"/>
              <a:t>迭代结构</a:t>
            </a:r>
            <a:endParaRPr lang="zh-CN" altLang="en-US" dirty="0"/>
          </a:p>
        </p:txBody>
      </p:sp>
      <p:sp>
        <p:nvSpPr>
          <p:cNvPr id="3" name="内容占位符 2"/>
          <p:cNvSpPr>
            <a:spLocks noGrp="1"/>
          </p:cNvSpPr>
          <p:nvPr>
            <p:ph idx="1"/>
          </p:nvPr>
        </p:nvSpPr>
        <p:spPr>
          <a:xfrm>
            <a:off x="457200" y="1285860"/>
            <a:ext cx="3614734" cy="4840303"/>
          </a:xfrm>
        </p:spPr>
        <p:txBody>
          <a:bodyPr>
            <a:normAutofit/>
          </a:bodyPr>
          <a:lstStyle/>
          <a:p>
            <a:pPr>
              <a:lnSpc>
                <a:spcPct val="130000"/>
              </a:lnSpc>
            </a:pPr>
            <a:r>
              <a:rPr lang="en-US" altLang="zh-CN" sz="2600" b="1" dirty="0" smtClean="0"/>
              <a:t>while </a:t>
            </a:r>
            <a:r>
              <a:rPr lang="zh-CN" altLang="en-US" sz="2600" b="1" dirty="0" smtClean="0"/>
              <a:t>循环</a:t>
            </a:r>
            <a:endParaRPr lang="en-US" altLang="zh-CN" sz="2600" b="1" dirty="0" smtClean="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45</a:t>
            </a:fld>
            <a:endParaRPr lang="en-US" altLang="zh-CN" sz="1800" dirty="0">
              <a:solidFill>
                <a:srgbClr val="9A3416"/>
              </a:solidFill>
              <a:latin typeface="Arial Black" pitchFamily="34" charset="0"/>
            </a:endParaRPr>
          </a:p>
        </p:txBody>
      </p:sp>
      <p:pic>
        <p:nvPicPr>
          <p:cNvPr id="10" name="Picture 6" descr="fig_05_08"/>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268" y="1988840"/>
            <a:ext cx="3632104" cy="3857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5029232" y="1285860"/>
            <a:ext cx="3614734" cy="4840303"/>
          </a:xfrm>
          <a:prstGeom prst="rect">
            <a:avLst/>
          </a:prstGeom>
        </p:spPr>
        <p:txBody>
          <a:bodyPr vert="horz" lIns="91440" tIns="45720" rIns="91440" bIns="45720" rtlCol="0">
            <a:normAutofit/>
          </a:bodyPr>
          <a:lstStyle/>
          <a:p>
            <a:pPr marL="457200" lvl="0" indent="-457200">
              <a:lnSpc>
                <a:spcPct val="130000"/>
              </a:lnSpc>
              <a:spcBef>
                <a:spcPct val="20000"/>
              </a:spcBef>
              <a:buClr>
                <a:srgbClr val="DC241F"/>
              </a:buClr>
              <a:buFont typeface="Wingdings" pitchFamily="2" charset="2"/>
              <a:buChar char=""/>
            </a:pPr>
            <a:r>
              <a:rPr lang="en-US" altLang="zh-CN" sz="2600" b="1" dirty="0" smtClean="0">
                <a:latin typeface="微软雅黑" pitchFamily="34" charset="-122"/>
                <a:ea typeface="微软雅黑" pitchFamily="34" charset="-122"/>
              </a:rPr>
              <a:t>repeat </a:t>
            </a:r>
            <a:r>
              <a:rPr lang="zh-CN" altLang="en-US" sz="2600" b="1" dirty="0" smtClean="0">
                <a:latin typeface="微软雅黑" pitchFamily="34" charset="-122"/>
                <a:ea typeface="微软雅黑" pitchFamily="34" charset="-122"/>
              </a:rPr>
              <a:t>循环</a:t>
            </a:r>
          </a:p>
        </p:txBody>
      </p:sp>
      <p:pic>
        <p:nvPicPr>
          <p:cNvPr id="12" name="Picture 6" descr="fig_05_09"/>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5711" y="2060848"/>
            <a:ext cx="3078189" cy="3935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smtClean="0"/>
              <a:t>迭代结构</a:t>
            </a:r>
            <a:endParaRPr lang="zh-CN" altLang="en-US" dirty="0"/>
          </a:p>
        </p:txBody>
      </p:sp>
      <p:sp>
        <p:nvSpPr>
          <p:cNvPr id="3" name="内容占位符 2"/>
          <p:cNvSpPr>
            <a:spLocks noGrp="1"/>
          </p:cNvSpPr>
          <p:nvPr>
            <p:ph idx="1"/>
          </p:nvPr>
        </p:nvSpPr>
        <p:spPr/>
        <p:txBody>
          <a:bodyPr>
            <a:normAutofit/>
          </a:bodyPr>
          <a:lstStyle/>
          <a:p>
            <a:pPr>
              <a:lnSpc>
                <a:spcPct val="150000"/>
              </a:lnSpc>
              <a:buNone/>
            </a:pPr>
            <a:r>
              <a:rPr lang="zh-CN" altLang="en-US" b="1" dirty="0" smtClean="0">
                <a:solidFill>
                  <a:schemeClr val="tx2"/>
                </a:solidFill>
              </a:rPr>
              <a:t>三、插入排序</a:t>
            </a:r>
            <a:endParaRPr lang="en-US" altLang="zh-CN" b="1" dirty="0" smtClean="0">
              <a:solidFill>
                <a:schemeClr val="tx2"/>
              </a:solidFill>
            </a:endParaRPr>
          </a:p>
          <a:p>
            <a:pPr>
              <a:buNone/>
            </a:pPr>
            <a:r>
              <a:rPr lang="en-US" altLang="zh-CN" sz="2400" dirty="0" smtClean="0"/>
              <a:t>    Fred</a:t>
            </a:r>
          </a:p>
          <a:p>
            <a:pPr>
              <a:buNone/>
            </a:pPr>
            <a:r>
              <a:rPr lang="en-US" altLang="zh-CN" sz="2400" dirty="0" smtClean="0"/>
              <a:t>    Alex</a:t>
            </a:r>
          </a:p>
          <a:p>
            <a:pPr>
              <a:buNone/>
            </a:pPr>
            <a:r>
              <a:rPr lang="en-US" altLang="zh-CN" sz="2400" dirty="0" smtClean="0"/>
              <a:t>    Diana</a:t>
            </a:r>
          </a:p>
          <a:p>
            <a:pPr>
              <a:buNone/>
            </a:pPr>
            <a:r>
              <a:rPr lang="en-US" altLang="zh-CN" sz="2400" dirty="0" smtClean="0"/>
              <a:t>    Byron</a:t>
            </a:r>
          </a:p>
          <a:p>
            <a:pPr>
              <a:buNone/>
            </a:pPr>
            <a:r>
              <a:rPr lang="en-US" altLang="zh-CN" sz="2400" dirty="0" smtClean="0"/>
              <a:t>    Carol</a:t>
            </a:r>
          </a:p>
          <a:p>
            <a:pPr>
              <a:lnSpc>
                <a:spcPct val="150000"/>
              </a:lnSpc>
            </a:pPr>
            <a:endParaRPr lang="en-US" altLang="zh-CN" dirty="0" smtClean="0"/>
          </a:p>
          <a:p>
            <a:pPr>
              <a:lnSpc>
                <a:spcPct val="150000"/>
              </a:lnSpc>
              <a:buNone/>
            </a:pPr>
            <a:endParaRPr lang="zh-CN" altLang="en-US" sz="2400" dirty="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46</a:t>
            </a:fld>
            <a:endParaRPr lang="en-US" altLang="zh-CN" sz="1800" dirty="0">
              <a:solidFill>
                <a:srgbClr val="9A3416"/>
              </a:solidFill>
              <a:latin typeface="Arial Black" pitchFamily="34" charset="0"/>
            </a:endParaRPr>
          </a:p>
        </p:txBody>
      </p:sp>
      <p:pic>
        <p:nvPicPr>
          <p:cNvPr id="5" name="Picture 6" descr="fig_05_10"/>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4356" y="500066"/>
            <a:ext cx="5452485" cy="6143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smtClean="0"/>
              <a:t>迭代结构</a:t>
            </a:r>
            <a:endParaRPr lang="zh-CN" altLang="en-US" dirty="0"/>
          </a:p>
        </p:txBody>
      </p:sp>
      <p:sp>
        <p:nvSpPr>
          <p:cNvPr id="3" name="内容占位符 2"/>
          <p:cNvSpPr>
            <a:spLocks noGrp="1"/>
          </p:cNvSpPr>
          <p:nvPr>
            <p:ph idx="1"/>
          </p:nvPr>
        </p:nvSpPr>
        <p:spPr/>
        <p:txBody>
          <a:bodyPr>
            <a:normAutofit/>
          </a:bodyPr>
          <a:lstStyle/>
          <a:p>
            <a:pPr>
              <a:lnSpc>
                <a:spcPct val="130000"/>
              </a:lnSpc>
            </a:pPr>
            <a:r>
              <a:rPr lang="zh-CN" altLang="en-US" sz="2600" b="1" dirty="0" smtClean="0"/>
              <a:t>插入排序的伪代码</a:t>
            </a:r>
            <a:endParaRPr lang="en-US" altLang="zh-CN" sz="2600" b="1" dirty="0" smtClean="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47</a:t>
            </a:fld>
            <a:endParaRPr lang="en-US" altLang="zh-CN" sz="1800" dirty="0">
              <a:solidFill>
                <a:srgbClr val="9A3416"/>
              </a:solidFill>
              <a:latin typeface="Arial Black" pitchFamily="34" charset="0"/>
            </a:endParaRPr>
          </a:p>
        </p:txBody>
      </p:sp>
      <p:sp>
        <p:nvSpPr>
          <p:cNvPr id="10" name="Rectangle 2"/>
          <p:cNvSpPr txBox="1">
            <a:spLocks noChangeArrowheads="1"/>
          </p:cNvSpPr>
          <p:nvPr/>
        </p:nvSpPr>
        <p:spPr>
          <a:xfrm>
            <a:off x="457200" y="5013176"/>
            <a:ext cx="8219256" cy="5963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5.11  The insertion sort algorithm expressed in </a:t>
            </a:r>
            <a:r>
              <a:rPr kumimoji="0" lang="en-US" altLang="zh-CN" b="1" i="0" u="none" strike="noStrike" kern="1200" cap="none" spc="0" normalizeH="0" baseline="0" noProof="0" dirty="0" err="1" smtClean="0">
                <a:ln>
                  <a:noFill/>
                </a:ln>
                <a:solidFill>
                  <a:srgbClr val="DC241F"/>
                </a:solidFill>
                <a:effectLst/>
                <a:uLnTx/>
                <a:uFillTx/>
                <a:latin typeface="微软雅黑" pitchFamily="34" charset="-122"/>
                <a:ea typeface="宋体" charset="-122"/>
                <a:cs typeface="+mj-cs"/>
              </a:rPr>
              <a:t>pseudocode</a:t>
            </a:r>
            <a:endParaRPr kumimoji="0" lang="en-US" altLang="zh-CN"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endParaRPr>
          </a:p>
        </p:txBody>
      </p:sp>
      <p:pic>
        <p:nvPicPr>
          <p:cNvPr id="11" name="Picture 4" descr="fig_05_1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2910" y="2312228"/>
            <a:ext cx="8072494" cy="2484924"/>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smtClean="0"/>
              <a:t>迭代结构</a:t>
            </a:r>
            <a:endParaRPr lang="zh-CN" altLang="en-US" dirty="0"/>
          </a:p>
        </p:txBody>
      </p:sp>
      <p:sp>
        <p:nvSpPr>
          <p:cNvPr id="3" name="内容占位符 2"/>
          <p:cNvSpPr>
            <a:spLocks noGrp="1"/>
          </p:cNvSpPr>
          <p:nvPr>
            <p:ph idx="1"/>
          </p:nvPr>
        </p:nvSpPr>
        <p:spPr/>
        <p:txBody>
          <a:bodyPr>
            <a:normAutofit/>
          </a:bodyPr>
          <a:lstStyle/>
          <a:p>
            <a:pPr>
              <a:lnSpc>
                <a:spcPct val="150000"/>
              </a:lnSpc>
              <a:buNone/>
            </a:pPr>
            <a:r>
              <a:rPr lang="zh-CN" altLang="en-US" b="1" dirty="0" smtClean="0">
                <a:solidFill>
                  <a:schemeClr val="tx2"/>
                </a:solidFill>
              </a:rPr>
              <a:t>四、问题思考</a:t>
            </a:r>
            <a:endParaRPr lang="en-US" altLang="zh-CN" b="1" dirty="0" smtClean="0">
              <a:solidFill>
                <a:schemeClr val="tx2"/>
              </a:solidFill>
            </a:endParaRPr>
          </a:p>
          <a:p>
            <a:pPr lvl="1">
              <a:lnSpc>
                <a:spcPct val="130000"/>
              </a:lnSpc>
              <a:spcBef>
                <a:spcPts val="1200"/>
              </a:spcBef>
              <a:buNone/>
            </a:pPr>
            <a:r>
              <a:rPr lang="zh-CN" altLang="en-US" dirty="0" smtClean="0">
                <a:solidFill>
                  <a:srgbClr val="0000FF"/>
                </a:solidFill>
              </a:rPr>
              <a:t>当前一些流行的程序设计语言使用语法</a:t>
            </a:r>
          </a:p>
          <a:p>
            <a:pPr lvl="1">
              <a:lnSpc>
                <a:spcPct val="130000"/>
              </a:lnSpc>
              <a:spcBef>
                <a:spcPts val="1200"/>
              </a:spcBef>
              <a:buNone/>
            </a:pPr>
            <a:r>
              <a:rPr lang="zh-CN" altLang="en-US" dirty="0" smtClean="0">
                <a:solidFill>
                  <a:srgbClr val="0000FF"/>
                </a:solidFill>
              </a:rPr>
              <a:t>	</a:t>
            </a:r>
            <a:r>
              <a:rPr lang="en-US" altLang="zh-CN" dirty="0" smtClean="0">
                <a:solidFill>
                  <a:srgbClr val="0000FF"/>
                </a:solidFill>
              </a:rPr>
              <a:t>while</a:t>
            </a:r>
            <a:r>
              <a:rPr lang="zh-CN" altLang="en-US" dirty="0" smtClean="0">
                <a:solidFill>
                  <a:srgbClr val="0000FF"/>
                </a:solidFill>
              </a:rPr>
              <a:t>（</a:t>
            </a:r>
            <a:r>
              <a:rPr lang="en-US" altLang="zh-CN" dirty="0" smtClean="0">
                <a:solidFill>
                  <a:srgbClr val="0000FF"/>
                </a:solidFill>
              </a:rPr>
              <a:t>…</a:t>
            </a:r>
            <a:r>
              <a:rPr lang="zh-CN" altLang="en-US" dirty="0" smtClean="0">
                <a:solidFill>
                  <a:srgbClr val="0000FF"/>
                </a:solidFill>
              </a:rPr>
              <a:t>）</a:t>
            </a:r>
            <a:r>
              <a:rPr lang="en-US" altLang="zh-CN" dirty="0" smtClean="0">
                <a:solidFill>
                  <a:srgbClr val="0000FF"/>
                </a:solidFill>
              </a:rPr>
              <a:t>do</a:t>
            </a:r>
            <a:r>
              <a:rPr lang="zh-CN" altLang="en-US" dirty="0" smtClean="0">
                <a:solidFill>
                  <a:srgbClr val="0000FF"/>
                </a:solidFill>
              </a:rPr>
              <a:t>（</a:t>
            </a:r>
            <a:r>
              <a:rPr lang="en-US" altLang="zh-CN" dirty="0" smtClean="0">
                <a:solidFill>
                  <a:srgbClr val="0000FF"/>
                </a:solidFill>
              </a:rPr>
              <a:t>…</a:t>
            </a:r>
            <a:r>
              <a:rPr lang="zh-CN" altLang="en-US" dirty="0" smtClean="0">
                <a:solidFill>
                  <a:srgbClr val="0000FF"/>
                </a:solidFill>
              </a:rPr>
              <a:t>）</a:t>
            </a:r>
          </a:p>
          <a:p>
            <a:pPr lvl="1">
              <a:lnSpc>
                <a:spcPct val="130000"/>
              </a:lnSpc>
              <a:spcBef>
                <a:spcPts val="1200"/>
              </a:spcBef>
              <a:buNone/>
            </a:pPr>
            <a:r>
              <a:rPr lang="zh-CN" altLang="en-US" dirty="0" smtClean="0">
                <a:solidFill>
                  <a:srgbClr val="0000FF"/>
                </a:solidFill>
              </a:rPr>
              <a:t>来表示前测试循环，而用语法：</a:t>
            </a:r>
          </a:p>
          <a:p>
            <a:pPr lvl="1">
              <a:lnSpc>
                <a:spcPct val="130000"/>
              </a:lnSpc>
              <a:spcBef>
                <a:spcPts val="1200"/>
              </a:spcBef>
              <a:buNone/>
            </a:pPr>
            <a:r>
              <a:rPr lang="zh-CN" altLang="en-US" dirty="0" smtClean="0">
                <a:solidFill>
                  <a:srgbClr val="0000FF"/>
                </a:solidFill>
              </a:rPr>
              <a:t>	</a:t>
            </a:r>
            <a:r>
              <a:rPr lang="en-US" altLang="zh-CN" dirty="0" smtClean="0">
                <a:solidFill>
                  <a:srgbClr val="0000FF"/>
                </a:solidFill>
              </a:rPr>
              <a:t>do</a:t>
            </a:r>
            <a:r>
              <a:rPr lang="zh-CN" altLang="en-US" dirty="0" smtClean="0">
                <a:solidFill>
                  <a:srgbClr val="0000FF"/>
                </a:solidFill>
              </a:rPr>
              <a:t>（</a:t>
            </a:r>
            <a:r>
              <a:rPr lang="en-US" altLang="zh-CN" dirty="0" smtClean="0">
                <a:solidFill>
                  <a:srgbClr val="0000FF"/>
                </a:solidFill>
              </a:rPr>
              <a:t>…</a:t>
            </a:r>
            <a:r>
              <a:rPr lang="zh-CN" altLang="en-US" dirty="0" smtClean="0">
                <a:solidFill>
                  <a:srgbClr val="0000FF"/>
                </a:solidFill>
              </a:rPr>
              <a:t>） </a:t>
            </a:r>
            <a:r>
              <a:rPr lang="en-US" altLang="zh-CN" dirty="0" smtClean="0">
                <a:solidFill>
                  <a:srgbClr val="0000FF"/>
                </a:solidFill>
              </a:rPr>
              <a:t>while</a:t>
            </a:r>
            <a:r>
              <a:rPr lang="zh-CN" altLang="en-US" dirty="0" smtClean="0">
                <a:solidFill>
                  <a:srgbClr val="0000FF"/>
                </a:solidFill>
              </a:rPr>
              <a:t>（</a:t>
            </a:r>
            <a:r>
              <a:rPr lang="en-US" altLang="zh-CN" dirty="0" smtClean="0">
                <a:solidFill>
                  <a:srgbClr val="0000FF"/>
                </a:solidFill>
              </a:rPr>
              <a:t>…</a:t>
            </a:r>
            <a:r>
              <a:rPr lang="zh-CN" altLang="en-US" dirty="0" smtClean="0">
                <a:solidFill>
                  <a:srgbClr val="0000FF"/>
                </a:solidFill>
              </a:rPr>
              <a:t>）</a:t>
            </a:r>
          </a:p>
          <a:p>
            <a:pPr marL="452438" lvl="1" indent="4763">
              <a:lnSpc>
                <a:spcPct val="130000"/>
              </a:lnSpc>
              <a:spcBef>
                <a:spcPts val="1200"/>
              </a:spcBef>
              <a:buNone/>
            </a:pPr>
            <a:r>
              <a:rPr lang="zh-CN" altLang="en-US" dirty="0" smtClean="0">
                <a:solidFill>
                  <a:srgbClr val="0000FF"/>
                </a:solidFill>
              </a:rPr>
              <a:t>来表示后测试循环。尽管设计上显得很优雅，但是这种相似的形式会导致什么问题？</a:t>
            </a:r>
          </a:p>
          <a:p>
            <a:pPr lvl="1">
              <a:lnSpc>
                <a:spcPct val="150000"/>
              </a:lnSpc>
              <a:buNone/>
            </a:pPr>
            <a:endParaRPr lang="zh-CN" altLang="en-US" sz="2400" dirty="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48</a:t>
            </a:fld>
            <a:endParaRPr lang="en-US" altLang="zh-CN" sz="1800" dirty="0">
              <a:solidFill>
                <a:srgbClr val="9A3416"/>
              </a:solidFill>
              <a:latin typeface="Arial Black"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49</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5.5 </a:t>
            </a:r>
            <a:r>
              <a:rPr lang="zh-CN" altLang="en-US" dirty="0" smtClean="0"/>
              <a:t>递归结构</a:t>
            </a:r>
            <a:endParaRPr lang="zh-CN" altLang="en-US" dirty="0"/>
          </a:p>
        </p:txBody>
      </p:sp>
      <p:sp>
        <p:nvSpPr>
          <p:cNvPr id="14" name="内容占位符 2"/>
          <p:cNvSpPr>
            <a:spLocks noGrp="1"/>
          </p:cNvSpPr>
          <p:nvPr>
            <p:ph idx="1"/>
          </p:nvPr>
        </p:nvSpPr>
        <p:spPr>
          <a:xfrm>
            <a:off x="457200" y="1285860"/>
            <a:ext cx="8229600" cy="4840303"/>
          </a:xfrm>
        </p:spPr>
        <p:txBody>
          <a:bodyPr>
            <a:normAutofit/>
          </a:bodyPr>
          <a:lstStyle/>
          <a:p>
            <a:pPr marL="0" indent="0">
              <a:lnSpc>
                <a:spcPct val="130000"/>
              </a:lnSpc>
              <a:spcBef>
                <a:spcPts val="1200"/>
              </a:spcBef>
              <a:buNone/>
            </a:pPr>
            <a:r>
              <a:rPr lang="zh-CN" altLang="en-US" dirty="0" smtClean="0"/>
              <a:t>递归结构提供了除循环模型以外，实现指令序列重复执行的另外一种选择，它通过将</a:t>
            </a:r>
            <a:r>
              <a:rPr lang="zh-CN" altLang="en-US" dirty="0" smtClean="0">
                <a:solidFill>
                  <a:srgbClr val="0000FF"/>
                </a:solidFill>
              </a:rPr>
              <a:t>指令集</a:t>
            </a:r>
            <a:r>
              <a:rPr lang="zh-CN" altLang="en-US" dirty="0" smtClean="0"/>
              <a:t>作为</a:t>
            </a:r>
            <a:r>
              <a:rPr lang="zh-CN" altLang="en-US" dirty="0" smtClean="0">
                <a:solidFill>
                  <a:srgbClr val="0000FF"/>
                </a:solidFill>
              </a:rPr>
              <a:t>自身</a:t>
            </a:r>
            <a:r>
              <a:rPr lang="zh-CN" altLang="en-US" dirty="0" smtClean="0"/>
              <a:t>的一个</a:t>
            </a:r>
            <a:r>
              <a:rPr lang="zh-CN" altLang="en-US" dirty="0" smtClean="0">
                <a:solidFill>
                  <a:srgbClr val="0000FF"/>
                </a:solidFill>
              </a:rPr>
              <a:t>子任务</a:t>
            </a:r>
            <a:r>
              <a:rPr lang="zh-CN" altLang="en-US" dirty="0" smtClean="0"/>
              <a:t>重复调用来运行。</a:t>
            </a:r>
            <a:endParaRPr lang="en-US" altLang="zh-CN" dirty="0" smtClean="0"/>
          </a:p>
          <a:p>
            <a:pPr>
              <a:lnSpc>
                <a:spcPct val="130000"/>
              </a:lnSpc>
              <a:spcBef>
                <a:spcPts val="1200"/>
              </a:spcBef>
            </a:pPr>
            <a:r>
              <a:rPr lang="en-US" altLang="zh-CN" sz="2600" dirty="0" smtClean="0">
                <a:ea typeface="宋体" charset="-122"/>
              </a:rPr>
              <a:t>The execution of a procedure leads to another execution of the procedure.</a:t>
            </a:r>
          </a:p>
          <a:p>
            <a:pPr>
              <a:lnSpc>
                <a:spcPct val="130000"/>
              </a:lnSpc>
              <a:spcBef>
                <a:spcPts val="1200"/>
              </a:spcBef>
            </a:pPr>
            <a:r>
              <a:rPr lang="en-US" altLang="zh-CN" sz="2600" dirty="0" smtClean="0">
                <a:ea typeface="宋体" charset="-122"/>
              </a:rPr>
              <a:t>Multiple activations of the procedure are formed, all but one of which are waiting for other activations to complete.</a:t>
            </a:r>
            <a:endParaRPr lang="en-US" altLang="zh-CN"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71670" y="546638"/>
            <a:ext cx="7072330" cy="596346"/>
          </a:xfrm>
        </p:spPr>
        <p:txBody>
          <a:bodyPr>
            <a:normAutofit/>
          </a:bodyPr>
          <a:lstStyle/>
          <a:p>
            <a:r>
              <a:rPr lang="en-US" altLang="zh-CN" dirty="0" smtClean="0"/>
              <a:t>“Algorithm</a:t>
            </a:r>
            <a:r>
              <a:rPr lang="zh-CN" altLang="en-US" dirty="0" smtClean="0"/>
              <a:t>”词语溯源</a:t>
            </a:r>
            <a:r>
              <a:rPr lang="zh-CN" altLang="en-US" sz="2000" dirty="0" smtClean="0"/>
              <a:t>（来源：互联网）</a:t>
            </a:r>
          </a:p>
        </p:txBody>
      </p:sp>
      <p:sp>
        <p:nvSpPr>
          <p:cNvPr id="3" name="内容占位符 2"/>
          <p:cNvSpPr>
            <a:spLocks noGrp="1"/>
          </p:cNvSpPr>
          <p:nvPr>
            <p:ph idx="1"/>
          </p:nvPr>
        </p:nvSpPr>
        <p:spPr>
          <a:xfrm>
            <a:off x="214282" y="1285860"/>
            <a:ext cx="8786874" cy="4840303"/>
          </a:xfrm>
        </p:spPr>
        <p:txBody>
          <a:bodyPr>
            <a:normAutofit lnSpcReduction="10000"/>
          </a:bodyPr>
          <a:lstStyle/>
          <a:p>
            <a:pPr>
              <a:lnSpc>
                <a:spcPct val="130000"/>
              </a:lnSpc>
            </a:pPr>
            <a:r>
              <a:rPr lang="zh-CN" altLang="en-US" sz="3000" b="1" dirty="0" smtClean="0"/>
              <a:t>故事是这样发生的</a:t>
            </a:r>
            <a:r>
              <a:rPr lang="en-US" altLang="zh-CN" sz="3000" b="1" dirty="0" smtClean="0"/>
              <a:t>…</a:t>
            </a:r>
          </a:p>
          <a:p>
            <a:pPr lvl="1" algn="just">
              <a:lnSpc>
                <a:spcPct val="140000"/>
              </a:lnSpc>
              <a:spcBef>
                <a:spcPts val="1200"/>
              </a:spcBef>
            </a:pPr>
            <a:r>
              <a:rPr lang="zh-CN" altLang="en-US" dirty="0" smtClean="0">
                <a:solidFill>
                  <a:schemeClr val="tx2"/>
                </a:solidFill>
              </a:rPr>
              <a:t>后来牛津字典认为：由于人们将“</a:t>
            </a:r>
            <a:r>
              <a:rPr lang="en-US" altLang="zh-CN" dirty="0" smtClean="0">
                <a:solidFill>
                  <a:schemeClr val="tx2"/>
                </a:solidFill>
              </a:rPr>
              <a:t>Algorism”</a:t>
            </a:r>
            <a:r>
              <a:rPr lang="zh-CN" altLang="en-US" dirty="0" smtClean="0">
                <a:solidFill>
                  <a:schemeClr val="tx2"/>
                </a:solidFill>
              </a:rPr>
              <a:t>同“</a:t>
            </a:r>
            <a:r>
              <a:rPr lang="en-US" altLang="zh-CN" dirty="0" smtClean="0">
                <a:solidFill>
                  <a:schemeClr val="tx2"/>
                </a:solidFill>
              </a:rPr>
              <a:t>Arithmetic”</a:t>
            </a:r>
            <a:r>
              <a:rPr lang="zh-CN" altLang="en-US" dirty="0" smtClean="0">
                <a:solidFill>
                  <a:schemeClr val="tx2"/>
                </a:solidFill>
              </a:rPr>
              <a:t>相混淆而形成了一个错拼词，最后由“</a:t>
            </a:r>
            <a:r>
              <a:rPr lang="en-US" altLang="zh-CN" dirty="0" smtClean="0">
                <a:solidFill>
                  <a:schemeClr val="tx2"/>
                </a:solidFill>
              </a:rPr>
              <a:t>Algorism”</a:t>
            </a:r>
            <a:r>
              <a:rPr lang="zh-CN" altLang="en-US" dirty="0" smtClean="0">
                <a:solidFill>
                  <a:schemeClr val="tx2"/>
                </a:solidFill>
              </a:rPr>
              <a:t>变成了“</a:t>
            </a:r>
            <a:r>
              <a:rPr lang="en-US" altLang="zh-CN" dirty="0" smtClean="0">
                <a:solidFill>
                  <a:schemeClr val="tx2"/>
                </a:solidFill>
              </a:rPr>
              <a:t>Algorithm”</a:t>
            </a:r>
            <a:r>
              <a:rPr lang="zh-CN" altLang="en-US" dirty="0" smtClean="0">
                <a:solidFill>
                  <a:schemeClr val="tx2"/>
                </a:solidFill>
              </a:rPr>
              <a:t>。</a:t>
            </a:r>
            <a:endParaRPr lang="en-US" altLang="zh-CN" dirty="0" smtClean="0">
              <a:solidFill>
                <a:schemeClr val="tx2"/>
              </a:solidFill>
            </a:endParaRPr>
          </a:p>
          <a:p>
            <a:pPr lvl="1" algn="just">
              <a:lnSpc>
                <a:spcPct val="140000"/>
              </a:lnSpc>
              <a:spcBef>
                <a:spcPts val="1200"/>
              </a:spcBef>
            </a:pPr>
            <a:r>
              <a:rPr lang="en-US" altLang="zh-CN" dirty="0" smtClean="0">
                <a:solidFill>
                  <a:schemeClr val="tx2"/>
                </a:solidFill>
              </a:rPr>
              <a:t>1950</a:t>
            </a:r>
            <a:r>
              <a:rPr lang="zh-CN" altLang="en-US" dirty="0" smtClean="0">
                <a:solidFill>
                  <a:schemeClr val="tx2"/>
                </a:solidFill>
              </a:rPr>
              <a:t>年左右，“</a:t>
            </a:r>
            <a:r>
              <a:rPr lang="en-US" altLang="zh-CN" dirty="0" smtClean="0">
                <a:solidFill>
                  <a:schemeClr val="tx2"/>
                </a:solidFill>
              </a:rPr>
              <a:t>Algorithm”</a:t>
            </a:r>
            <a:r>
              <a:rPr lang="zh-CN" altLang="en-US" dirty="0" smtClean="0">
                <a:solidFill>
                  <a:schemeClr val="tx2"/>
                </a:solidFill>
              </a:rPr>
              <a:t>一词经常同欧几里德算法</a:t>
            </a:r>
            <a:r>
              <a:rPr lang="zh-CN" altLang="en-US" dirty="0">
                <a:solidFill>
                  <a:schemeClr val="tx2"/>
                </a:solidFill>
              </a:rPr>
              <a:t>（</a:t>
            </a:r>
            <a:r>
              <a:rPr lang="en-US" altLang="zh-CN" dirty="0">
                <a:solidFill>
                  <a:schemeClr val="tx2"/>
                </a:solidFill>
              </a:rPr>
              <a:t>Euclid</a:t>
            </a:r>
            <a:r>
              <a:rPr lang="en-US" altLang="zh-CN" dirty="0" smtClean="0">
                <a:solidFill>
                  <a:schemeClr val="tx2"/>
                </a:solidFill>
              </a:rPr>
              <a:t>’s Algorithm</a:t>
            </a:r>
            <a:r>
              <a:rPr lang="zh-CN" altLang="en-US" dirty="0" smtClean="0">
                <a:solidFill>
                  <a:schemeClr val="tx2"/>
                </a:solidFill>
              </a:rPr>
              <a:t>）联系在一起，这个算法就是在欧几里德的</a:t>
            </a:r>
            <a:r>
              <a:rPr lang="en-US" altLang="zh-CN" dirty="0" smtClean="0">
                <a:solidFill>
                  <a:schemeClr val="tx2"/>
                </a:solidFill>
              </a:rPr>
              <a:t>《</a:t>
            </a:r>
            <a:r>
              <a:rPr lang="zh-CN" altLang="en-US" dirty="0" smtClean="0">
                <a:solidFill>
                  <a:schemeClr val="tx2"/>
                </a:solidFill>
              </a:rPr>
              <a:t>几何原本</a:t>
            </a:r>
            <a:r>
              <a:rPr lang="en-US" altLang="zh-CN" dirty="0" smtClean="0">
                <a:solidFill>
                  <a:schemeClr val="tx2"/>
                </a:solidFill>
              </a:rPr>
              <a:t>》</a:t>
            </a:r>
            <a:r>
              <a:rPr lang="zh-CN" altLang="en-US" dirty="0" smtClean="0">
                <a:solidFill>
                  <a:schemeClr val="tx2"/>
                </a:solidFill>
              </a:rPr>
              <a:t>（</a:t>
            </a:r>
            <a:r>
              <a:rPr lang="en-US" altLang="zh-CN" dirty="0" smtClean="0">
                <a:solidFill>
                  <a:schemeClr val="tx2"/>
                </a:solidFill>
              </a:rPr>
              <a:t>Euclid’s Elements</a:t>
            </a:r>
            <a:r>
              <a:rPr lang="zh-CN" altLang="en-US" dirty="0" smtClean="0">
                <a:solidFill>
                  <a:schemeClr val="tx2"/>
                </a:solidFill>
              </a:rPr>
              <a:t>，第</a:t>
            </a:r>
            <a:r>
              <a:rPr lang="en-US" altLang="zh-CN" dirty="0" smtClean="0">
                <a:solidFill>
                  <a:schemeClr val="tx2"/>
                </a:solidFill>
              </a:rPr>
              <a:t>VII</a:t>
            </a:r>
            <a:r>
              <a:rPr lang="zh-CN" altLang="en-US" dirty="0" smtClean="0">
                <a:solidFill>
                  <a:schemeClr val="tx2"/>
                </a:solidFill>
              </a:rPr>
              <a:t>卷，命题</a:t>
            </a:r>
            <a:r>
              <a:rPr lang="en-US" altLang="zh-CN" dirty="0" smtClean="0">
                <a:solidFill>
                  <a:schemeClr val="tx2"/>
                </a:solidFill>
              </a:rPr>
              <a:t>I</a:t>
            </a:r>
            <a:r>
              <a:rPr lang="zh-CN" altLang="en-US" dirty="0" smtClean="0">
                <a:solidFill>
                  <a:schemeClr val="tx2"/>
                </a:solidFill>
              </a:rPr>
              <a:t>和</a:t>
            </a:r>
            <a:r>
              <a:rPr lang="en-US" altLang="zh-CN" dirty="0" smtClean="0">
                <a:solidFill>
                  <a:schemeClr val="tx2"/>
                </a:solidFill>
              </a:rPr>
              <a:t>II</a:t>
            </a:r>
            <a:r>
              <a:rPr lang="zh-CN" altLang="en-US" dirty="0" smtClean="0">
                <a:solidFill>
                  <a:schemeClr val="tx2"/>
                </a:solidFill>
              </a:rPr>
              <a:t>）中所阐述的求两个数的最大公约数的过程（即辗转相除法）。</a:t>
            </a:r>
            <a:endParaRPr lang="en-US" altLang="zh-CN" dirty="0" smtClean="0">
              <a:solidFill>
                <a:schemeClr val="tx2"/>
              </a:solidFill>
            </a:endParaRPr>
          </a:p>
        </p:txBody>
      </p:sp>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5</a:t>
            </a:fld>
            <a:endParaRPr lang="en-US" altLang="zh-CN" sz="1800" dirty="0">
              <a:solidFill>
                <a:srgbClr val="9A3416"/>
              </a:solidFill>
              <a:latin typeface="Arial Black" pitchFamily="34" charset="0"/>
            </a:endParaRPr>
          </a:p>
        </p:txBody>
      </p:sp>
      <p:sp>
        <p:nvSpPr>
          <p:cNvPr id="6" name="矩形标注 5"/>
          <p:cNvSpPr/>
          <p:nvPr/>
        </p:nvSpPr>
        <p:spPr>
          <a:xfrm>
            <a:off x="755576" y="3573016"/>
            <a:ext cx="8208912" cy="1800200"/>
          </a:xfrm>
          <a:prstGeom prst="wedgeRect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sz="4400" dirty="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在计算机科学中，“</a:t>
            </a:r>
            <a:r>
              <a:rPr lang="en-US" altLang="zh-CN" sz="4400" dirty="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Algorithm”</a:t>
            </a:r>
            <a:r>
              <a:rPr lang="zh-CN" altLang="en-US" sz="4400" dirty="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成为算法的标准用</a:t>
            </a:r>
            <a:r>
              <a:rPr lang="zh-CN" altLang="en-US" sz="4400" dirty="0" smtClean="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词</a:t>
            </a:r>
            <a:endParaRPr lang="zh-CN" altLang="en-US" sz="4400" dirty="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a:p>
            <a:pPr algn="ct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smtClean="0"/>
              <a:t>递归结构</a:t>
            </a:r>
            <a:endParaRPr lang="zh-CN" altLang="en-US" dirty="0"/>
          </a:p>
        </p:txBody>
      </p:sp>
      <p:sp>
        <p:nvSpPr>
          <p:cNvPr id="3" name="内容占位符 2"/>
          <p:cNvSpPr>
            <a:spLocks noGrp="1"/>
          </p:cNvSpPr>
          <p:nvPr>
            <p:ph idx="1"/>
          </p:nvPr>
        </p:nvSpPr>
        <p:spPr/>
        <p:txBody>
          <a:bodyPr>
            <a:normAutofit/>
          </a:bodyPr>
          <a:lstStyle/>
          <a:p>
            <a:pPr>
              <a:lnSpc>
                <a:spcPct val="150000"/>
              </a:lnSpc>
              <a:buNone/>
            </a:pPr>
            <a:r>
              <a:rPr lang="zh-CN" altLang="en-US" b="1" dirty="0" smtClean="0">
                <a:solidFill>
                  <a:schemeClr val="tx2"/>
                </a:solidFill>
              </a:rPr>
              <a:t>一、二分搜索</a:t>
            </a:r>
            <a:endParaRPr lang="en-US" altLang="zh-CN" b="1" dirty="0" smtClean="0">
              <a:solidFill>
                <a:schemeClr val="tx2"/>
              </a:solidFill>
            </a:endParaRPr>
          </a:p>
          <a:p>
            <a:pPr lvl="1">
              <a:lnSpc>
                <a:spcPct val="150000"/>
              </a:lnSpc>
              <a:buNone/>
            </a:pPr>
            <a:r>
              <a:rPr lang="zh-CN" altLang="en-US" dirty="0" smtClean="0"/>
              <a:t>查找</a:t>
            </a:r>
            <a:r>
              <a:rPr lang="en-US" altLang="zh-CN" dirty="0" smtClean="0"/>
              <a:t>John</a:t>
            </a:r>
          </a:p>
          <a:p>
            <a:pPr>
              <a:lnSpc>
                <a:spcPct val="150000"/>
              </a:lnSpc>
              <a:buNone/>
            </a:pPr>
            <a:endParaRPr lang="zh-CN" altLang="en-US" sz="2400" dirty="0"/>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50</a:t>
            </a:fld>
            <a:endParaRPr lang="en-US" altLang="zh-CN" sz="1800" dirty="0">
              <a:solidFill>
                <a:srgbClr val="9A3416"/>
              </a:solidFill>
              <a:latin typeface="Arial Black" pitchFamily="34" charset="0"/>
            </a:endParaRPr>
          </a:p>
        </p:txBody>
      </p:sp>
      <p:pic>
        <p:nvPicPr>
          <p:cNvPr id="5" name="Picture 6" descr="fig_05_1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02" y="1549183"/>
            <a:ext cx="5618210" cy="502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smtClean="0"/>
              <a:t>递归结构</a:t>
            </a:r>
            <a:endParaRPr lang="zh-CN" altLang="en-US" dirty="0"/>
          </a:p>
        </p:txBody>
      </p:sp>
      <p:sp>
        <p:nvSpPr>
          <p:cNvPr id="3" name="内容占位符 2"/>
          <p:cNvSpPr>
            <a:spLocks noGrp="1"/>
          </p:cNvSpPr>
          <p:nvPr>
            <p:ph idx="1"/>
          </p:nvPr>
        </p:nvSpPr>
        <p:spPr>
          <a:xfrm>
            <a:off x="457200" y="1142984"/>
            <a:ext cx="8229600" cy="4983179"/>
          </a:xfrm>
        </p:spPr>
        <p:txBody>
          <a:bodyPr>
            <a:normAutofit/>
          </a:bodyPr>
          <a:lstStyle/>
          <a:p>
            <a:pPr>
              <a:lnSpc>
                <a:spcPct val="130000"/>
              </a:lnSpc>
            </a:pPr>
            <a:r>
              <a:rPr lang="zh-CN" altLang="en-US" sz="2600" b="1" dirty="0" smtClean="0"/>
              <a:t>二分搜索算法伪代码</a:t>
            </a:r>
          </a:p>
        </p:txBody>
      </p:sp>
      <p:sp>
        <p:nvSpPr>
          <p:cNvPr id="7"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51</a:t>
            </a:fld>
            <a:endParaRPr lang="en-US" altLang="zh-CN" sz="1800" dirty="0">
              <a:solidFill>
                <a:srgbClr val="9A3416"/>
              </a:solidFill>
              <a:latin typeface="Arial Black" pitchFamily="34" charset="0"/>
            </a:endParaRPr>
          </a:p>
        </p:txBody>
      </p:sp>
      <p:pic>
        <p:nvPicPr>
          <p:cNvPr id="8" name="Picture 4" descr="fig_05_1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14348" y="1639916"/>
            <a:ext cx="8072494" cy="4503728"/>
          </a:xfrm>
          <a:prstGeom prst="rect">
            <a:avLst/>
          </a:prstGeom>
          <a:noFill/>
        </p:spPr>
      </p:pic>
      <p:sp>
        <p:nvSpPr>
          <p:cNvPr id="9" name="Rectangle 2"/>
          <p:cNvSpPr txBox="1">
            <a:spLocks noChangeArrowheads="1"/>
          </p:cNvSpPr>
          <p:nvPr/>
        </p:nvSpPr>
        <p:spPr>
          <a:xfrm>
            <a:off x="457200" y="6021288"/>
            <a:ext cx="8219256" cy="5963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5.14  The binary search algorithm in </a:t>
            </a:r>
            <a:r>
              <a:rPr kumimoji="0" lang="en-US" altLang="zh-CN" sz="1800" b="1" i="0" u="none" strike="noStrike" kern="1200" cap="none" spc="0" normalizeH="0" baseline="0" noProof="0" dirty="0" err="1" smtClean="0">
                <a:ln>
                  <a:noFill/>
                </a:ln>
                <a:solidFill>
                  <a:srgbClr val="DC241F"/>
                </a:solidFill>
                <a:effectLst/>
                <a:uLnTx/>
                <a:uFillTx/>
                <a:latin typeface="微软雅黑" pitchFamily="34" charset="-122"/>
                <a:ea typeface="宋体" charset="-122"/>
                <a:cs typeface="+mj-cs"/>
              </a:rPr>
              <a:t>pseudocode</a:t>
            </a:r>
            <a:endParaRPr kumimoji="0" lang="en-US" altLang="zh-CN" sz="1800"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52</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5.5 </a:t>
            </a:r>
            <a:r>
              <a:rPr lang="zh-CN" altLang="en-US" dirty="0" smtClean="0"/>
              <a:t>递归结构</a:t>
            </a:r>
            <a:endParaRPr lang="zh-CN" altLang="en-US" dirty="0"/>
          </a:p>
        </p:txBody>
      </p:sp>
      <p:sp>
        <p:nvSpPr>
          <p:cNvPr id="14" name="内容占位符 2"/>
          <p:cNvSpPr>
            <a:spLocks noGrp="1"/>
          </p:cNvSpPr>
          <p:nvPr>
            <p:ph idx="1"/>
          </p:nvPr>
        </p:nvSpPr>
        <p:spPr>
          <a:xfrm>
            <a:off x="457200" y="1285860"/>
            <a:ext cx="8472518" cy="5143536"/>
          </a:xfrm>
        </p:spPr>
        <p:txBody>
          <a:bodyPr>
            <a:normAutofit fontScale="85000" lnSpcReduction="20000"/>
          </a:bodyPr>
          <a:lstStyle/>
          <a:p>
            <a:pPr>
              <a:lnSpc>
                <a:spcPct val="150000"/>
              </a:lnSpc>
              <a:buNone/>
            </a:pPr>
            <a:r>
              <a:rPr lang="zh-CN" altLang="en-US" sz="3000" b="1" dirty="0" smtClean="0">
                <a:solidFill>
                  <a:schemeClr val="tx2"/>
                </a:solidFill>
              </a:rPr>
              <a:t>二、递归控制</a:t>
            </a:r>
            <a:endParaRPr lang="en-US" altLang="zh-CN" sz="3000" b="1" dirty="0" smtClean="0">
              <a:solidFill>
                <a:schemeClr val="tx2"/>
              </a:solidFill>
            </a:endParaRPr>
          </a:p>
          <a:p>
            <a:pPr marL="452438" lvl="1" indent="4763">
              <a:lnSpc>
                <a:spcPct val="140000"/>
              </a:lnSpc>
              <a:spcBef>
                <a:spcPts val="800"/>
              </a:spcBef>
              <a:buNone/>
            </a:pPr>
            <a:r>
              <a:rPr lang="zh-CN" altLang="en-US" sz="2600" dirty="0" smtClean="0"/>
              <a:t>递归控制包括：</a:t>
            </a:r>
            <a:endParaRPr lang="en-US" altLang="zh-CN" sz="2600" dirty="0" smtClean="0"/>
          </a:p>
          <a:p>
            <a:pPr marL="452438" lvl="1" indent="4763">
              <a:lnSpc>
                <a:spcPct val="140000"/>
              </a:lnSpc>
              <a:spcBef>
                <a:spcPts val="800"/>
              </a:spcBef>
              <a:buNone/>
            </a:pPr>
            <a:r>
              <a:rPr lang="zh-CN" altLang="en-US" sz="2600" dirty="0" smtClean="0">
                <a:solidFill>
                  <a:srgbClr val="0000FF"/>
                </a:solidFill>
              </a:rPr>
              <a:t>初始化</a:t>
            </a:r>
            <a:r>
              <a:rPr lang="zh-CN" altLang="en-US" sz="2600" dirty="0" smtClean="0"/>
              <a:t>、</a:t>
            </a:r>
            <a:r>
              <a:rPr lang="zh-CN" altLang="en-US" sz="2600" dirty="0" smtClean="0">
                <a:solidFill>
                  <a:srgbClr val="0000FF"/>
                </a:solidFill>
              </a:rPr>
              <a:t>修改</a:t>
            </a:r>
            <a:r>
              <a:rPr lang="zh-CN" altLang="en-US" sz="2600" dirty="0" smtClean="0"/>
              <a:t>和</a:t>
            </a:r>
            <a:r>
              <a:rPr lang="zh-CN" altLang="en-US" sz="2600" dirty="0" smtClean="0">
                <a:solidFill>
                  <a:srgbClr val="0000FF"/>
                </a:solidFill>
              </a:rPr>
              <a:t>终止测试</a:t>
            </a:r>
            <a:r>
              <a:rPr lang="zh-CN" altLang="en-US" sz="2600" dirty="0" smtClean="0"/>
              <a:t>三个</a:t>
            </a:r>
            <a:r>
              <a:rPr lang="zh-CN" altLang="en-US" sz="2600" dirty="0"/>
              <a:t>部分</a:t>
            </a:r>
            <a:r>
              <a:rPr lang="zh-CN" altLang="en-US" sz="2600" dirty="0" smtClean="0"/>
              <a:t>（与循环控制</a:t>
            </a:r>
            <a:r>
              <a:rPr lang="zh-CN" altLang="en-US" sz="2600" dirty="0"/>
              <a:t>相同</a:t>
            </a:r>
            <a:r>
              <a:rPr lang="zh-CN" altLang="en-US" sz="2600" dirty="0" smtClean="0"/>
              <a:t>）</a:t>
            </a:r>
            <a:r>
              <a:rPr lang="zh-CN" altLang="en-US" sz="2600" dirty="0"/>
              <a:t>。</a:t>
            </a:r>
            <a:endParaRPr lang="en-US" altLang="zh-CN" sz="2600" dirty="0" smtClean="0"/>
          </a:p>
          <a:p>
            <a:pPr lvl="1">
              <a:lnSpc>
                <a:spcPct val="140000"/>
              </a:lnSpc>
              <a:spcBef>
                <a:spcPts val="800"/>
              </a:spcBef>
            </a:pPr>
            <a:r>
              <a:rPr lang="zh-CN" altLang="en-US" dirty="0" smtClean="0"/>
              <a:t>不满足终止条件（基本条件</a:t>
            </a:r>
            <a:r>
              <a:rPr lang="en-US" altLang="zh-CN" dirty="0" smtClean="0"/>
              <a:t>base case/</a:t>
            </a:r>
            <a:r>
              <a:rPr lang="zh-CN" altLang="en-US" dirty="0" smtClean="0"/>
              <a:t>退化条件</a:t>
            </a:r>
            <a:r>
              <a:rPr lang="en-US" altLang="zh-CN" dirty="0" smtClean="0"/>
              <a:t>degenerative case</a:t>
            </a:r>
            <a:r>
              <a:rPr lang="zh-CN" altLang="en-US" dirty="0" smtClean="0"/>
              <a:t>），创建新的子任务，执行一个新的递归调用（</a:t>
            </a:r>
            <a:r>
              <a:rPr lang="en-US" altLang="zh-CN" dirty="0" smtClean="0"/>
              <a:t>recursive invocation</a:t>
            </a:r>
            <a:r>
              <a:rPr lang="zh-CN" altLang="en-US" dirty="0" smtClean="0"/>
              <a:t>）；</a:t>
            </a:r>
            <a:endParaRPr lang="en-US" altLang="zh-CN" dirty="0" smtClean="0"/>
          </a:p>
          <a:p>
            <a:pPr lvl="1">
              <a:lnSpc>
                <a:spcPct val="140000"/>
              </a:lnSpc>
              <a:spcBef>
                <a:spcPts val="800"/>
              </a:spcBef>
            </a:pPr>
            <a:r>
              <a:rPr lang="zh-CN" altLang="en-US" dirty="0" smtClean="0"/>
              <a:t>满足：现有的激活状态终止，返回上级调用；</a:t>
            </a:r>
            <a:endParaRPr lang="en-US" altLang="zh-CN" dirty="0" smtClean="0"/>
          </a:p>
          <a:p>
            <a:pPr lvl="2">
              <a:lnSpc>
                <a:spcPct val="150000"/>
              </a:lnSpc>
              <a:buNone/>
            </a:pPr>
            <a:endParaRPr lang="en-US" altLang="zh-CN" sz="1700" dirty="0" smtClean="0"/>
          </a:p>
          <a:p>
            <a:pPr marL="914400" lvl="2" indent="0">
              <a:lnSpc>
                <a:spcPct val="150000"/>
              </a:lnSpc>
              <a:buNone/>
            </a:pPr>
            <a:r>
              <a:rPr lang="zh-CN" altLang="en-US" sz="1900" dirty="0" smtClean="0">
                <a:solidFill>
                  <a:srgbClr val="FF0000"/>
                </a:solidFill>
              </a:rPr>
              <a:t>在前面的例子中：</a:t>
            </a:r>
            <a:endParaRPr lang="en-US" altLang="zh-CN" sz="1900" dirty="0" smtClean="0">
              <a:solidFill>
                <a:srgbClr val="FF0000"/>
              </a:solidFill>
            </a:endParaRPr>
          </a:p>
          <a:p>
            <a:pPr marL="914400" lvl="2" indent="0">
              <a:lnSpc>
                <a:spcPct val="150000"/>
              </a:lnSpc>
              <a:buNone/>
            </a:pPr>
            <a:r>
              <a:rPr lang="zh-CN" altLang="en-US" sz="1900" dirty="0" smtClean="0"/>
              <a:t>初始化：初始表</a:t>
            </a:r>
            <a:r>
              <a:rPr lang="en-US" altLang="zh-CN" sz="1900" dirty="0" smtClean="0"/>
              <a:t>+</a:t>
            </a:r>
            <a:r>
              <a:rPr lang="zh-CN" altLang="en-US" sz="1900" dirty="0" smtClean="0"/>
              <a:t>目标值；</a:t>
            </a:r>
            <a:endParaRPr lang="en-US" altLang="zh-CN" sz="1900" dirty="0" smtClean="0"/>
          </a:p>
          <a:p>
            <a:pPr marL="914400" lvl="2" indent="0">
              <a:lnSpc>
                <a:spcPct val="150000"/>
              </a:lnSpc>
              <a:buNone/>
            </a:pPr>
            <a:r>
              <a:rPr lang="zh-CN" altLang="en-US" sz="1900" dirty="0" smtClean="0"/>
              <a:t>修改：任务在更小的表中进行查找；</a:t>
            </a:r>
            <a:endParaRPr lang="en-US" altLang="zh-CN" sz="1900" dirty="0" smtClean="0"/>
          </a:p>
          <a:p>
            <a:pPr marL="914400" lvl="2" indent="0">
              <a:lnSpc>
                <a:spcPct val="150000"/>
              </a:lnSpc>
              <a:buNone/>
            </a:pPr>
            <a:r>
              <a:rPr lang="zh-CN" altLang="en-US" sz="1900" dirty="0" smtClean="0"/>
              <a:t>终止：目标被找到或表为空。</a:t>
            </a:r>
            <a:endParaRPr lang="en-US" altLang="zh-CN" sz="19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xEl>
                                              <p:pRg st="6" end="6"/>
                                            </p:txEl>
                                          </p:spTgt>
                                        </p:tgtEl>
                                        <p:attrNameLst>
                                          <p:attrName>style.visibility</p:attrName>
                                        </p:attrNameLst>
                                      </p:cBhvr>
                                      <p:to>
                                        <p:strVal val="visible"/>
                                      </p:to>
                                    </p:set>
                                    <p:anim calcmode="lin" valueType="num">
                                      <p:cBhvr additive="base">
                                        <p:cTn id="7" dur="500" fill="hold"/>
                                        <p:tgtEl>
                                          <p:spTgt spid="14">
                                            <p:txEl>
                                              <p:pRg st="6" end="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6" end="6"/>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xEl>
                                              <p:pRg st="7" end="7"/>
                                            </p:txEl>
                                          </p:spTgt>
                                        </p:tgtEl>
                                        <p:attrNameLst>
                                          <p:attrName>style.visibility</p:attrName>
                                        </p:attrNameLst>
                                      </p:cBhvr>
                                      <p:to>
                                        <p:strVal val="visible"/>
                                      </p:to>
                                    </p:set>
                                    <p:anim calcmode="lin" valueType="num">
                                      <p:cBhvr additive="base">
                                        <p:cTn id="11" dur="500" fill="hold"/>
                                        <p:tgtEl>
                                          <p:spTgt spid="14">
                                            <p:txEl>
                                              <p:pRg st="7" end="7"/>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4">
                                            <p:txEl>
                                              <p:pRg st="7" end="7"/>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anim calcmode="lin" valueType="num">
                                      <p:cBhvr additive="base">
                                        <p:cTn id="15" dur="500" fill="hold"/>
                                        <p:tgtEl>
                                          <p:spTgt spid="14">
                                            <p:txEl>
                                              <p:pRg st="8" end="8"/>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4">
                                            <p:txEl>
                                              <p:pRg st="8" end="8"/>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
                                            <p:txEl>
                                              <p:pRg st="9" end="9"/>
                                            </p:txEl>
                                          </p:spTgt>
                                        </p:tgtEl>
                                        <p:attrNameLst>
                                          <p:attrName>style.visibility</p:attrName>
                                        </p:attrNameLst>
                                      </p:cBhvr>
                                      <p:to>
                                        <p:strVal val="visible"/>
                                      </p:to>
                                    </p:set>
                                    <p:anim calcmode="lin" valueType="num">
                                      <p:cBhvr additive="base">
                                        <p:cTn id="19" dur="500" fill="hold"/>
                                        <p:tgtEl>
                                          <p:spTgt spid="14">
                                            <p:txEl>
                                              <p:pRg st="9" end="9"/>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53</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5.5 </a:t>
            </a:r>
            <a:r>
              <a:rPr lang="zh-CN" altLang="en-US" dirty="0" smtClean="0"/>
              <a:t>递归结构</a:t>
            </a:r>
            <a:endParaRPr lang="zh-CN" altLang="en-US" dirty="0"/>
          </a:p>
        </p:txBody>
      </p:sp>
      <p:sp>
        <p:nvSpPr>
          <p:cNvPr id="14" name="内容占位符 2"/>
          <p:cNvSpPr>
            <a:spLocks noGrp="1"/>
          </p:cNvSpPr>
          <p:nvPr>
            <p:ph idx="1"/>
          </p:nvPr>
        </p:nvSpPr>
        <p:spPr>
          <a:xfrm>
            <a:off x="457200" y="1285860"/>
            <a:ext cx="8472518" cy="4840303"/>
          </a:xfrm>
        </p:spPr>
        <p:txBody>
          <a:bodyPr>
            <a:normAutofit/>
          </a:bodyPr>
          <a:lstStyle/>
          <a:p>
            <a:pPr>
              <a:lnSpc>
                <a:spcPct val="150000"/>
              </a:lnSpc>
              <a:buNone/>
            </a:pPr>
            <a:r>
              <a:rPr lang="zh-CN" altLang="en-US" b="1" dirty="0" smtClean="0">
                <a:solidFill>
                  <a:schemeClr val="tx2"/>
                </a:solidFill>
              </a:rPr>
              <a:t>三、递归调用树（</a:t>
            </a:r>
            <a:r>
              <a:rPr lang="en-US" altLang="zh-CN" b="1" dirty="0" smtClean="0">
                <a:solidFill>
                  <a:schemeClr val="tx2"/>
                </a:solidFill>
              </a:rPr>
              <a:t>recursive tree</a:t>
            </a:r>
            <a:r>
              <a:rPr lang="zh-CN" altLang="en-US" b="1" dirty="0" smtClean="0">
                <a:solidFill>
                  <a:schemeClr val="tx2"/>
                </a:solidFill>
              </a:rPr>
              <a:t>）</a:t>
            </a:r>
          </a:p>
          <a:p>
            <a:pPr marL="452438" lvl="1" indent="4763">
              <a:lnSpc>
                <a:spcPct val="150000"/>
              </a:lnSpc>
              <a:buNone/>
            </a:pPr>
            <a:r>
              <a:rPr lang="zh-CN" altLang="en-US" dirty="0" smtClean="0"/>
              <a:t>递归在执行过程中，形成的子任务之间的调用关系。</a:t>
            </a:r>
          </a:p>
          <a:p>
            <a:pPr marL="452438" lvl="1" indent="4763">
              <a:lnSpc>
                <a:spcPct val="150000"/>
              </a:lnSpc>
              <a:buNone/>
            </a:pPr>
            <a:endParaRPr lang="en-US" altLang="zh-CN" sz="1700" dirty="0" smtClean="0"/>
          </a:p>
        </p:txBody>
      </p:sp>
      <p:grpSp>
        <p:nvGrpSpPr>
          <p:cNvPr id="5" name="组合 4"/>
          <p:cNvGrpSpPr/>
          <p:nvPr/>
        </p:nvGrpSpPr>
        <p:grpSpPr>
          <a:xfrm>
            <a:off x="2071670" y="2996952"/>
            <a:ext cx="4896544" cy="2585985"/>
            <a:chOff x="4135715" y="3573017"/>
            <a:chExt cx="4036685" cy="2448271"/>
          </a:xfrm>
        </p:grpSpPr>
        <p:sp>
          <p:nvSpPr>
            <p:cNvPr id="6" name="矩形 5"/>
            <p:cNvSpPr/>
            <p:nvPr/>
          </p:nvSpPr>
          <p:spPr bwMode="auto">
            <a:xfrm>
              <a:off x="4135715" y="3573017"/>
              <a:ext cx="2884557" cy="495862"/>
            </a:xfrm>
            <a:prstGeom prst="rect">
              <a:avLst/>
            </a:prstGeom>
            <a:noFill/>
            <a:ln w="25400" cap="flat" cmpd="sng" algn="ctr">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600" b="1" dirty="0" smtClean="0">
                  <a:solidFill>
                    <a:schemeClr val="accent2"/>
                  </a:solidFill>
                  <a:latin typeface="微软雅黑" pitchFamily="34" charset="-122"/>
                  <a:ea typeface="微软雅黑" pitchFamily="34" charset="-122"/>
                </a:rPr>
                <a:t>Search</a:t>
              </a:r>
              <a:r>
                <a:rPr lang="zh-CN" altLang="en-US" sz="1600" b="1" dirty="0">
                  <a:solidFill>
                    <a:schemeClr val="accent2"/>
                  </a:solidFill>
                  <a:latin typeface="微软雅黑" pitchFamily="34" charset="-122"/>
                  <a:ea typeface="微软雅黑" pitchFamily="34" charset="-122"/>
                </a:rPr>
                <a:t>（</a:t>
              </a:r>
              <a:r>
                <a:rPr lang="en-US" altLang="zh-CN" sz="1600" b="1" dirty="0" err="1" smtClean="0">
                  <a:solidFill>
                    <a:schemeClr val="accent2"/>
                  </a:solidFill>
                  <a:latin typeface="微软雅黑" pitchFamily="34" charset="-122"/>
                  <a:ea typeface="微软雅黑" pitchFamily="34" charset="-122"/>
                </a:rPr>
                <a:t>Alice~Oliver</a:t>
              </a:r>
              <a:r>
                <a:rPr lang="zh-CN" altLang="en-US" sz="1600" b="1" dirty="0" smtClean="0">
                  <a:solidFill>
                    <a:schemeClr val="accent2"/>
                  </a:solidFill>
                  <a:latin typeface="微软雅黑" pitchFamily="34" charset="-122"/>
                  <a:ea typeface="微软雅黑" pitchFamily="34" charset="-122"/>
                </a:rPr>
                <a:t>，</a:t>
              </a:r>
              <a:r>
                <a:rPr lang="en-US" altLang="zh-CN" sz="1600" b="1" dirty="0" smtClean="0">
                  <a:solidFill>
                    <a:schemeClr val="accent2"/>
                  </a:solidFill>
                  <a:latin typeface="微软雅黑" pitchFamily="34" charset="-122"/>
                  <a:ea typeface="微软雅黑" pitchFamily="34" charset="-122"/>
                </a:rPr>
                <a:t>john</a:t>
              </a:r>
              <a:r>
                <a:rPr lang="zh-CN" altLang="en-US" sz="1600" b="1" dirty="0" smtClean="0">
                  <a:solidFill>
                    <a:schemeClr val="accent2"/>
                  </a:solidFill>
                  <a:latin typeface="微软雅黑" pitchFamily="34" charset="-122"/>
                  <a:ea typeface="微软雅黑" pitchFamily="34" charset="-122"/>
                </a:rPr>
                <a:t>）</a:t>
              </a:r>
              <a:endParaRPr kumimoji="0" lang="zh-CN" altLang="en-US" sz="1600" b="1" u="none" strike="noStrike" cap="none" normalizeH="0" baseline="0" dirty="0" smtClean="0">
                <a:ln>
                  <a:noFill/>
                </a:ln>
                <a:solidFill>
                  <a:schemeClr val="accent2"/>
                </a:solidFill>
                <a:effectLst/>
                <a:latin typeface="微软雅黑" pitchFamily="34" charset="-122"/>
                <a:ea typeface="微软雅黑" pitchFamily="34" charset="-122"/>
              </a:endParaRPr>
            </a:p>
          </p:txBody>
        </p:sp>
        <p:sp>
          <p:nvSpPr>
            <p:cNvPr id="7" name="矩形 6"/>
            <p:cNvSpPr/>
            <p:nvPr/>
          </p:nvSpPr>
          <p:spPr bwMode="auto">
            <a:xfrm>
              <a:off x="5220072" y="4647811"/>
              <a:ext cx="2952328" cy="437373"/>
            </a:xfrm>
            <a:prstGeom prst="rect">
              <a:avLst/>
            </a:prstGeom>
            <a:noFill/>
            <a:ln w="25400" cap="flat" cmpd="sng" algn="ctr">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altLang="zh-CN" sz="1600" b="1" dirty="0">
                  <a:solidFill>
                    <a:schemeClr val="accent2"/>
                  </a:solidFill>
                  <a:latin typeface="微软雅黑" pitchFamily="34" charset="-122"/>
                  <a:ea typeface="微软雅黑" pitchFamily="34" charset="-122"/>
                </a:rPr>
                <a:t>Search</a:t>
              </a:r>
              <a:r>
                <a:rPr lang="zh-CN" altLang="en-US" sz="1600" b="1" dirty="0" smtClean="0">
                  <a:solidFill>
                    <a:schemeClr val="accent2"/>
                  </a:solidFill>
                  <a:latin typeface="微软雅黑" pitchFamily="34" charset="-122"/>
                  <a:ea typeface="微软雅黑" pitchFamily="34" charset="-122"/>
                </a:rPr>
                <a:t>（</a:t>
              </a:r>
              <a:r>
                <a:rPr lang="en-US" altLang="zh-CN" sz="1600" b="1" dirty="0" err="1" smtClean="0">
                  <a:solidFill>
                    <a:schemeClr val="accent2"/>
                  </a:solidFill>
                  <a:latin typeface="微软雅黑" pitchFamily="34" charset="-122"/>
                  <a:ea typeface="微软雅黑" pitchFamily="34" charset="-122"/>
                </a:rPr>
                <a:t>Irene~Oliver</a:t>
              </a:r>
              <a:r>
                <a:rPr lang="zh-CN" altLang="en-US" sz="1600" b="1" dirty="0">
                  <a:solidFill>
                    <a:schemeClr val="accent2"/>
                  </a:solidFill>
                  <a:latin typeface="微软雅黑" pitchFamily="34" charset="-122"/>
                  <a:ea typeface="微软雅黑" pitchFamily="34" charset="-122"/>
                </a:rPr>
                <a:t>，</a:t>
              </a:r>
              <a:r>
                <a:rPr lang="en-US" altLang="zh-CN" sz="1600" b="1" dirty="0">
                  <a:solidFill>
                    <a:schemeClr val="accent2"/>
                  </a:solidFill>
                  <a:latin typeface="微软雅黑" pitchFamily="34" charset="-122"/>
                  <a:ea typeface="微软雅黑" pitchFamily="34" charset="-122"/>
                </a:rPr>
                <a:t>john</a:t>
              </a:r>
              <a:r>
                <a:rPr lang="zh-CN" altLang="en-US" sz="1600" b="1" dirty="0" smtClean="0">
                  <a:solidFill>
                    <a:schemeClr val="accent2"/>
                  </a:solidFill>
                  <a:latin typeface="微软雅黑" pitchFamily="34" charset="-122"/>
                  <a:ea typeface="微软雅黑" pitchFamily="34" charset="-122"/>
                </a:rPr>
                <a:t>）</a:t>
              </a:r>
              <a:endParaRPr lang="zh-CN" altLang="en-US" sz="1600" b="1" dirty="0">
                <a:solidFill>
                  <a:schemeClr val="accent2"/>
                </a:solidFill>
                <a:latin typeface="微软雅黑" pitchFamily="34" charset="-122"/>
                <a:ea typeface="微软雅黑" pitchFamily="34" charset="-122"/>
              </a:endParaRPr>
            </a:p>
          </p:txBody>
        </p:sp>
        <p:sp>
          <p:nvSpPr>
            <p:cNvPr id="8" name="矩形 7"/>
            <p:cNvSpPr/>
            <p:nvPr/>
          </p:nvSpPr>
          <p:spPr bwMode="auto">
            <a:xfrm>
              <a:off x="4135716" y="5555335"/>
              <a:ext cx="2884556" cy="465953"/>
            </a:xfrm>
            <a:prstGeom prst="rect">
              <a:avLst/>
            </a:prstGeom>
            <a:solidFill>
              <a:srgbClr val="FFFF00"/>
            </a:solid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altLang="zh-CN" sz="1600" b="1" dirty="0">
                  <a:solidFill>
                    <a:schemeClr val="accent2"/>
                  </a:solidFill>
                  <a:latin typeface="微软雅黑" pitchFamily="34" charset="-122"/>
                  <a:ea typeface="微软雅黑" pitchFamily="34" charset="-122"/>
                </a:rPr>
                <a:t>Search</a:t>
              </a:r>
              <a:r>
                <a:rPr lang="zh-CN" altLang="en-US" sz="1600" b="1" dirty="0">
                  <a:solidFill>
                    <a:schemeClr val="accent2"/>
                  </a:solidFill>
                  <a:latin typeface="微软雅黑" pitchFamily="34" charset="-122"/>
                  <a:ea typeface="微软雅黑" pitchFamily="34" charset="-122"/>
                </a:rPr>
                <a:t>（</a:t>
              </a:r>
              <a:r>
                <a:rPr lang="en-US" altLang="zh-CN" sz="1600" b="1" dirty="0" err="1" smtClean="0">
                  <a:solidFill>
                    <a:schemeClr val="accent2"/>
                  </a:solidFill>
                  <a:latin typeface="微软雅黑" pitchFamily="34" charset="-122"/>
                  <a:ea typeface="微软雅黑" pitchFamily="34" charset="-122"/>
                </a:rPr>
                <a:t>Irene~Kelly</a:t>
              </a:r>
              <a:r>
                <a:rPr lang="zh-CN" altLang="en-US" sz="1600" b="1" dirty="0" smtClean="0">
                  <a:solidFill>
                    <a:schemeClr val="accent2"/>
                  </a:solidFill>
                  <a:latin typeface="微软雅黑" pitchFamily="34" charset="-122"/>
                  <a:ea typeface="微软雅黑" pitchFamily="34" charset="-122"/>
                </a:rPr>
                <a:t>，</a:t>
              </a:r>
              <a:r>
                <a:rPr lang="en-US" altLang="zh-CN" sz="1600" b="1" dirty="0">
                  <a:solidFill>
                    <a:schemeClr val="accent2"/>
                  </a:solidFill>
                  <a:latin typeface="微软雅黑" pitchFamily="34" charset="-122"/>
                  <a:ea typeface="微软雅黑" pitchFamily="34" charset="-122"/>
                </a:rPr>
                <a:t>john</a:t>
              </a:r>
              <a:r>
                <a:rPr lang="zh-CN" altLang="en-US" sz="1600" b="1" dirty="0" smtClean="0">
                  <a:solidFill>
                    <a:schemeClr val="accent2"/>
                  </a:solidFill>
                  <a:latin typeface="微软雅黑" pitchFamily="34" charset="-122"/>
                  <a:ea typeface="微软雅黑" pitchFamily="34" charset="-122"/>
                </a:rPr>
                <a:t>）</a:t>
              </a:r>
              <a:endParaRPr lang="zh-CN" altLang="en-US" sz="1600" b="1" dirty="0">
                <a:solidFill>
                  <a:schemeClr val="accent2"/>
                </a:solidFill>
                <a:latin typeface="微软雅黑" pitchFamily="34" charset="-122"/>
                <a:ea typeface="微软雅黑" pitchFamily="34" charset="-122"/>
              </a:endParaRPr>
            </a:p>
          </p:txBody>
        </p:sp>
        <p:cxnSp>
          <p:nvCxnSpPr>
            <p:cNvPr id="9" name="直接连接符 8"/>
            <p:cNvCxnSpPr>
              <a:stCxn id="7" idx="0"/>
              <a:endCxn id="6" idx="2"/>
            </p:cNvCxnSpPr>
            <p:nvPr/>
          </p:nvCxnSpPr>
          <p:spPr bwMode="auto">
            <a:xfrm flipH="1" flipV="1">
              <a:off x="5577994" y="4068879"/>
              <a:ext cx="1118242" cy="578932"/>
            </a:xfrm>
            <a:prstGeom prst="line">
              <a:avLst/>
            </a:prstGeom>
            <a:noFill/>
            <a:ln w="25400" cap="flat" cmpd="sng" algn="ctr">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0" name="直接连接符 9"/>
            <p:cNvCxnSpPr>
              <a:stCxn id="7" idx="2"/>
              <a:endCxn id="8" idx="0"/>
            </p:cNvCxnSpPr>
            <p:nvPr/>
          </p:nvCxnSpPr>
          <p:spPr bwMode="auto">
            <a:xfrm flipH="1">
              <a:off x="5577994" y="5085184"/>
              <a:ext cx="1118242" cy="470151"/>
            </a:xfrm>
            <a:prstGeom prst="line">
              <a:avLst/>
            </a:prstGeom>
            <a:noFill/>
            <a:ln w="25400" cap="flat" cmpd="sng" algn="ctr">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54</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5.5 </a:t>
            </a:r>
            <a:r>
              <a:rPr lang="zh-CN" altLang="en-US" dirty="0" smtClean="0"/>
              <a:t>递归结构</a:t>
            </a:r>
            <a:endParaRPr lang="zh-CN" altLang="en-US" dirty="0"/>
          </a:p>
        </p:txBody>
      </p:sp>
      <p:sp>
        <p:nvSpPr>
          <p:cNvPr id="14" name="内容占位符 2"/>
          <p:cNvSpPr>
            <a:spLocks noGrp="1"/>
          </p:cNvSpPr>
          <p:nvPr>
            <p:ph idx="1"/>
          </p:nvPr>
        </p:nvSpPr>
        <p:spPr>
          <a:xfrm>
            <a:off x="457200" y="1285860"/>
            <a:ext cx="8472518" cy="4840303"/>
          </a:xfrm>
        </p:spPr>
        <p:txBody>
          <a:bodyPr>
            <a:normAutofit/>
          </a:bodyPr>
          <a:lstStyle/>
          <a:p>
            <a:pPr>
              <a:lnSpc>
                <a:spcPct val="150000"/>
              </a:lnSpc>
              <a:buNone/>
            </a:pPr>
            <a:r>
              <a:rPr lang="zh-CN" altLang="en-US" b="1" dirty="0" smtClean="0">
                <a:solidFill>
                  <a:schemeClr val="tx2"/>
                </a:solidFill>
              </a:rPr>
              <a:t>四、问题思考</a:t>
            </a:r>
          </a:p>
          <a:p>
            <a:pPr marL="452438" lvl="1" indent="0">
              <a:lnSpc>
                <a:spcPct val="130000"/>
              </a:lnSpc>
              <a:buNone/>
            </a:pPr>
            <a:r>
              <a:rPr lang="zh-CN" altLang="en-US" dirty="0" smtClean="0">
                <a:solidFill>
                  <a:srgbClr val="0000FF"/>
                </a:solidFill>
              </a:rPr>
              <a:t>使用二分搜索在</a:t>
            </a:r>
            <a:r>
              <a:rPr lang="en-US" altLang="zh-CN" dirty="0" smtClean="0">
                <a:solidFill>
                  <a:srgbClr val="0000FF"/>
                </a:solidFill>
              </a:rPr>
              <a:t>200</a:t>
            </a:r>
            <a:r>
              <a:rPr lang="zh-CN" altLang="en-US" dirty="0" smtClean="0">
                <a:solidFill>
                  <a:srgbClr val="0000FF"/>
                </a:solidFill>
              </a:rPr>
              <a:t>项的表中进行查询时所需要的最大查找项数是多少？如果是</a:t>
            </a:r>
            <a:r>
              <a:rPr lang="en-US" altLang="zh-CN" dirty="0" smtClean="0">
                <a:solidFill>
                  <a:srgbClr val="0000FF"/>
                </a:solidFill>
              </a:rPr>
              <a:t>100,000</a:t>
            </a:r>
            <a:r>
              <a:rPr lang="zh-CN" altLang="en-US" dirty="0" smtClean="0">
                <a:solidFill>
                  <a:srgbClr val="0000FF"/>
                </a:solidFill>
              </a:rPr>
              <a:t>项的表又会如何呢？</a:t>
            </a:r>
            <a:endParaRPr lang="en-US" altLang="zh-CN" sz="1700"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55</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sp>
        <p:nvSpPr>
          <p:cNvPr id="14" name="内容占位符 2"/>
          <p:cNvSpPr>
            <a:spLocks noGrp="1"/>
          </p:cNvSpPr>
          <p:nvPr>
            <p:ph idx="1"/>
          </p:nvPr>
        </p:nvSpPr>
        <p:spPr>
          <a:xfrm>
            <a:off x="457200" y="1285860"/>
            <a:ext cx="8472518" cy="4840303"/>
          </a:xfrm>
        </p:spPr>
        <p:txBody>
          <a:bodyPr>
            <a:normAutofit/>
          </a:bodyPr>
          <a:lstStyle/>
          <a:p>
            <a:pPr>
              <a:lnSpc>
                <a:spcPct val="150000"/>
              </a:lnSpc>
              <a:buNone/>
            </a:pPr>
            <a:r>
              <a:rPr lang="zh-CN" altLang="en-US" b="1" dirty="0" smtClean="0">
                <a:solidFill>
                  <a:schemeClr val="tx2"/>
                </a:solidFill>
              </a:rPr>
              <a:t>一、算法有效性（</a:t>
            </a:r>
            <a:r>
              <a:rPr lang="en-US" altLang="zh-CN" b="1" dirty="0" smtClean="0">
                <a:solidFill>
                  <a:schemeClr val="tx2"/>
                </a:solidFill>
              </a:rPr>
              <a:t>Algorithm Efficiency</a:t>
            </a:r>
            <a:r>
              <a:rPr lang="zh-CN" altLang="en-US" b="1" dirty="0" smtClean="0">
                <a:solidFill>
                  <a:schemeClr val="tx2"/>
                </a:solidFill>
              </a:rPr>
              <a:t>）</a:t>
            </a:r>
            <a:endParaRPr lang="en-US" altLang="zh-CN" b="1" dirty="0" smtClean="0">
              <a:solidFill>
                <a:schemeClr val="tx2"/>
              </a:solidFill>
            </a:endParaRPr>
          </a:p>
          <a:p>
            <a:pPr lvl="1">
              <a:lnSpc>
                <a:spcPct val="130000"/>
              </a:lnSpc>
              <a:spcBef>
                <a:spcPts val="1200"/>
              </a:spcBef>
            </a:pPr>
            <a:r>
              <a:rPr lang="zh-CN" altLang="en-US" dirty="0" smtClean="0"/>
              <a:t>基于指令执行量的算法度量（</a:t>
            </a:r>
            <a:r>
              <a:rPr lang="en-US" altLang="zh-CN" dirty="0" smtClean="0"/>
              <a:t>Measured as number of instructions executed</a:t>
            </a:r>
            <a:r>
              <a:rPr lang="zh-CN" altLang="en-US" dirty="0" smtClean="0"/>
              <a:t>）</a:t>
            </a:r>
          </a:p>
          <a:p>
            <a:pPr lvl="1">
              <a:lnSpc>
                <a:spcPct val="130000"/>
              </a:lnSpc>
              <a:spcBef>
                <a:spcPts val="1200"/>
              </a:spcBef>
            </a:pPr>
            <a:r>
              <a:rPr lang="zh-CN" altLang="en-US" dirty="0" smtClean="0"/>
              <a:t>复杂度符号（</a:t>
            </a:r>
            <a:r>
              <a:rPr lang="en-US" altLang="zh-CN" dirty="0" smtClean="0"/>
              <a:t>Big theta notation: Used to represent efficiency classes</a:t>
            </a:r>
            <a:r>
              <a:rPr lang="zh-CN" altLang="en-US" dirty="0" smtClean="0"/>
              <a:t>）</a:t>
            </a:r>
          </a:p>
          <a:p>
            <a:pPr lvl="2">
              <a:lnSpc>
                <a:spcPct val="130000"/>
              </a:lnSpc>
              <a:spcBef>
                <a:spcPts val="1200"/>
              </a:spcBef>
            </a:pPr>
            <a:r>
              <a:rPr lang="en-US" altLang="zh-CN" dirty="0" smtClean="0"/>
              <a:t>Example: Insertion sort is in </a:t>
            </a:r>
            <a:r>
              <a:rPr lang="el-GR" altLang="zh-CN" dirty="0" smtClean="0"/>
              <a:t>Θ(</a:t>
            </a:r>
            <a:r>
              <a:rPr lang="en-US" altLang="zh-CN" dirty="0" smtClean="0"/>
              <a:t>n</a:t>
            </a:r>
            <a:r>
              <a:rPr lang="en-US" altLang="zh-CN" baseline="30000" dirty="0" smtClean="0"/>
              <a:t>2</a:t>
            </a:r>
            <a:r>
              <a:rPr lang="en-US" altLang="zh-CN" dirty="0" smtClean="0"/>
              <a:t>)</a:t>
            </a:r>
          </a:p>
          <a:p>
            <a:pPr lvl="1">
              <a:lnSpc>
                <a:spcPct val="130000"/>
              </a:lnSpc>
              <a:spcBef>
                <a:spcPts val="1200"/>
              </a:spcBef>
            </a:pPr>
            <a:r>
              <a:rPr lang="zh-CN" altLang="en-US" dirty="0" smtClean="0"/>
              <a:t>最好、最坏和平均情况分析（</a:t>
            </a:r>
            <a:r>
              <a:rPr lang="en-US" altLang="zh-CN" dirty="0" smtClean="0"/>
              <a:t>Best, worst, and average case analysis</a:t>
            </a:r>
            <a:r>
              <a:rPr lang="zh-CN" altLang="en-US" dirty="0" smtClean="0"/>
              <a:t>）</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 calcmode="lin" valueType="num">
                                      <p:cBhvr additive="base">
                                        <p:cTn id="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circle(in)">
                                      <p:cBhvr>
                                        <p:cTn id="13" dur="2000"/>
                                        <p:tgtEl>
                                          <p:spTgt spid="14">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circle(in)">
                                      <p:cBhvr>
                                        <p:cTn id="16" dur="2000"/>
                                        <p:tgtEl>
                                          <p:spTgt spid="1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wheel(1)">
                                      <p:cBhvr>
                                        <p:cTn id="21" dur="20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56</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sp>
        <p:nvSpPr>
          <p:cNvPr id="14" name="内容占位符 2"/>
          <p:cNvSpPr>
            <a:spLocks noGrp="1"/>
          </p:cNvSpPr>
          <p:nvPr>
            <p:ph idx="1"/>
          </p:nvPr>
        </p:nvSpPr>
        <p:spPr>
          <a:xfrm>
            <a:off x="457200" y="1285860"/>
            <a:ext cx="8472518" cy="4840303"/>
          </a:xfrm>
        </p:spPr>
        <p:txBody>
          <a:bodyPr>
            <a:normAutofit fontScale="92500" lnSpcReduction="20000"/>
          </a:bodyPr>
          <a:lstStyle/>
          <a:p>
            <a:pPr>
              <a:lnSpc>
                <a:spcPct val="140000"/>
              </a:lnSpc>
              <a:spcBef>
                <a:spcPts val="1200"/>
              </a:spcBef>
            </a:pPr>
            <a:r>
              <a:rPr lang="zh-CN" altLang="en-US" dirty="0" smtClean="0">
                <a:solidFill>
                  <a:srgbClr val="CC0000"/>
                </a:solidFill>
              </a:rPr>
              <a:t>算法的渐进特性描述</a:t>
            </a:r>
            <a:endParaRPr lang="en-US" altLang="zh-CN" dirty="0" smtClean="0">
              <a:solidFill>
                <a:srgbClr val="CC0000"/>
              </a:solidFill>
            </a:endParaRPr>
          </a:p>
          <a:p>
            <a:pPr lvl="1">
              <a:lnSpc>
                <a:spcPct val="140000"/>
              </a:lnSpc>
              <a:spcBef>
                <a:spcPts val="1200"/>
              </a:spcBef>
            </a:pPr>
            <a:r>
              <a:rPr lang="en-US" altLang="zh-CN" dirty="0" smtClean="0"/>
              <a:t>O</a:t>
            </a:r>
            <a:r>
              <a:rPr lang="zh-CN" altLang="en-US" dirty="0" smtClean="0"/>
              <a:t>、</a:t>
            </a:r>
            <a:r>
              <a:rPr lang="en-US" altLang="zh-CN" dirty="0" smtClean="0"/>
              <a:t>o </a:t>
            </a:r>
            <a:r>
              <a:rPr lang="zh-CN" altLang="en-US" dirty="0" smtClean="0"/>
              <a:t>：上界</a:t>
            </a:r>
          </a:p>
          <a:p>
            <a:pPr lvl="1">
              <a:lnSpc>
                <a:spcPct val="140000"/>
              </a:lnSpc>
              <a:spcBef>
                <a:spcPts val="1200"/>
              </a:spcBef>
            </a:pPr>
            <a:r>
              <a:rPr lang="el-GR" altLang="zh-CN" dirty="0" smtClean="0"/>
              <a:t>Ω</a:t>
            </a:r>
            <a:r>
              <a:rPr lang="zh-CN" altLang="el-GR" dirty="0" smtClean="0"/>
              <a:t>、</a:t>
            </a:r>
            <a:r>
              <a:rPr lang="el-GR" altLang="zh-CN" dirty="0" smtClean="0"/>
              <a:t>ω</a:t>
            </a:r>
            <a:r>
              <a:rPr lang="zh-CN" altLang="el-GR" dirty="0" smtClean="0"/>
              <a:t>：</a:t>
            </a:r>
            <a:r>
              <a:rPr lang="zh-CN" altLang="en-US" dirty="0" smtClean="0"/>
              <a:t>下界</a:t>
            </a:r>
          </a:p>
          <a:p>
            <a:pPr lvl="1">
              <a:lnSpc>
                <a:spcPct val="140000"/>
              </a:lnSpc>
              <a:spcBef>
                <a:spcPts val="1200"/>
              </a:spcBef>
            </a:pPr>
            <a:r>
              <a:rPr lang="el-GR" altLang="zh-CN" dirty="0" smtClean="0">
                <a:solidFill>
                  <a:srgbClr val="0000FF"/>
                </a:solidFill>
              </a:rPr>
              <a:t>Θ </a:t>
            </a:r>
            <a:r>
              <a:rPr lang="zh-CN" altLang="el-GR" dirty="0" smtClean="0">
                <a:solidFill>
                  <a:srgbClr val="0000FF"/>
                </a:solidFill>
              </a:rPr>
              <a:t>：</a:t>
            </a:r>
            <a:r>
              <a:rPr lang="zh-CN" altLang="en-US" dirty="0" smtClean="0">
                <a:solidFill>
                  <a:srgbClr val="0000FF"/>
                </a:solidFill>
              </a:rPr>
              <a:t>同阶</a:t>
            </a:r>
            <a:endParaRPr lang="en-US" altLang="zh-CN" dirty="0" smtClean="0">
              <a:solidFill>
                <a:srgbClr val="0000FF"/>
              </a:solidFill>
            </a:endParaRPr>
          </a:p>
          <a:p>
            <a:pPr>
              <a:lnSpc>
                <a:spcPct val="140000"/>
              </a:lnSpc>
              <a:spcBef>
                <a:spcPts val="1200"/>
              </a:spcBef>
            </a:pPr>
            <a:r>
              <a:rPr lang="zh-CN" altLang="en-US" dirty="0" smtClean="0">
                <a:solidFill>
                  <a:srgbClr val="CC0000"/>
                </a:solidFill>
              </a:rPr>
              <a:t>多项式时间复杂度算法</a:t>
            </a:r>
            <a:endParaRPr lang="en-US" altLang="zh-CN" dirty="0" smtClean="0">
              <a:solidFill>
                <a:srgbClr val="CC0000"/>
              </a:solidFill>
            </a:endParaRPr>
          </a:p>
          <a:p>
            <a:pPr lvl="1">
              <a:lnSpc>
                <a:spcPct val="140000"/>
              </a:lnSpc>
              <a:spcBef>
                <a:spcPts val="1200"/>
              </a:spcBef>
            </a:pPr>
            <a:r>
              <a:rPr lang="zh-CN" altLang="en-US" dirty="0" smtClean="0"/>
              <a:t>时间复杂度函数与多项式同阶</a:t>
            </a:r>
            <a:endParaRPr lang="en-US" altLang="zh-CN" b="1" dirty="0" smtClean="0">
              <a:solidFill>
                <a:srgbClr val="DC241F"/>
              </a:solidFill>
            </a:endParaRPr>
          </a:p>
          <a:p>
            <a:pPr>
              <a:lnSpc>
                <a:spcPct val="140000"/>
              </a:lnSpc>
              <a:spcBef>
                <a:spcPts val="1200"/>
              </a:spcBef>
            </a:pPr>
            <a:r>
              <a:rPr lang="zh-CN" altLang="en-US" dirty="0" smtClean="0">
                <a:solidFill>
                  <a:srgbClr val="CC0000"/>
                </a:solidFill>
              </a:rPr>
              <a:t>指数时间复杂度算法</a:t>
            </a:r>
            <a:endParaRPr lang="en-US" altLang="zh-CN" dirty="0" smtClean="0">
              <a:solidFill>
                <a:srgbClr val="CC0000"/>
              </a:solidFill>
            </a:endParaRPr>
          </a:p>
          <a:p>
            <a:pPr lvl="1">
              <a:lnSpc>
                <a:spcPct val="140000"/>
              </a:lnSpc>
              <a:spcBef>
                <a:spcPts val="1200"/>
              </a:spcBef>
            </a:pPr>
            <a:r>
              <a:rPr lang="zh-CN" altLang="en-US" dirty="0" smtClean="0"/>
              <a:t>时间复杂度函数与指数函数同阶</a:t>
            </a:r>
            <a:endParaRPr lang="en-US" altLang="zh-CN"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 calcmode="lin" valueType="num">
                                      <p:cBhvr additive="base">
                                        <p:cTn id="7"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anim calcmode="lin" valueType="num">
                                      <p:cBhvr additive="base">
                                        <p:cTn id="11"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animEffect transition="in" filter="circle(in)">
                                      <p:cBhvr>
                                        <p:cTn id="17" dur="2000"/>
                                        <p:tgtEl>
                                          <p:spTgt spid="14">
                                            <p:txEl>
                                              <p:pRg st="6" end="6"/>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14">
                                            <p:txEl>
                                              <p:pRg st="7" end="7"/>
                                            </p:txEl>
                                          </p:spTgt>
                                        </p:tgtEl>
                                        <p:attrNameLst>
                                          <p:attrName>style.visibility</p:attrName>
                                        </p:attrNameLst>
                                      </p:cBhvr>
                                      <p:to>
                                        <p:strVal val="visible"/>
                                      </p:to>
                                    </p:set>
                                    <p:animEffect transition="in" filter="circle(in)">
                                      <p:cBhvr>
                                        <p:cTn id="20" dur="20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57</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sp>
        <p:nvSpPr>
          <p:cNvPr id="5" name="Rectangle 2"/>
          <p:cNvSpPr txBox="1">
            <a:spLocks noChangeArrowheads="1"/>
          </p:cNvSpPr>
          <p:nvPr/>
        </p:nvSpPr>
        <p:spPr>
          <a:xfrm>
            <a:off x="457200" y="5085184"/>
            <a:ext cx="8219256" cy="5963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5.18  Applying the insertion sort in a worst-case situation</a:t>
            </a:r>
          </a:p>
        </p:txBody>
      </p:sp>
      <p:pic>
        <p:nvPicPr>
          <p:cNvPr id="6" name="Picture 6" descr="fig_05_18"/>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2132856"/>
            <a:ext cx="8643998" cy="254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58</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pic>
        <p:nvPicPr>
          <p:cNvPr id="5" name="Picture 6" descr="fig_05_1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0174"/>
            <a:ext cx="6400800" cy="441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457200" y="5852762"/>
            <a:ext cx="8219256" cy="64807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5.19  Graph of the worst-case analysis of the insertion sort algorithm</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59</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pic>
        <p:nvPicPr>
          <p:cNvPr id="5" name="Picture 4" descr="fig_05_20"/>
          <p:cNvPicPr preferRelativeResize="0">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00148" y="1484784"/>
            <a:ext cx="6858000" cy="4340696"/>
          </a:xfrm>
          <a:noFill/>
        </p:spPr>
      </p:pic>
      <p:sp>
        <p:nvSpPr>
          <p:cNvPr id="6" name="Rectangle 2"/>
          <p:cNvSpPr txBox="1">
            <a:spLocks noChangeArrowheads="1"/>
          </p:cNvSpPr>
          <p:nvPr/>
        </p:nvSpPr>
        <p:spPr>
          <a:xfrm>
            <a:off x="457200" y="5928998"/>
            <a:ext cx="8219256" cy="5963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5.20  Graph of the worst-case analysis of the binary search algorithm</a:t>
            </a:r>
            <a:endParaRPr kumimoji="0" lang="en-US" altLang="zh-CN" sz="1400"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6</a:t>
            </a:fld>
            <a:endParaRPr lang="en-US" altLang="zh-CN" sz="1800" dirty="0">
              <a:solidFill>
                <a:srgbClr val="9A3416"/>
              </a:solidFill>
              <a:latin typeface="Arial Black" pitchFamily="34" charset="0"/>
            </a:endParaRPr>
          </a:p>
        </p:txBody>
      </p:sp>
      <p:sp>
        <p:nvSpPr>
          <p:cNvPr id="6" name="Rectangle 3"/>
          <p:cNvSpPr txBox="1">
            <a:spLocks noChangeArrowheads="1"/>
          </p:cNvSpPr>
          <p:nvPr/>
        </p:nvSpPr>
        <p:spPr>
          <a:xfrm>
            <a:off x="120829" y="3213348"/>
            <a:ext cx="1214446" cy="647700"/>
          </a:xfrm>
          <a:prstGeom prst="rect">
            <a:avLst/>
          </a:prstGeom>
        </p:spPr>
        <p:txBody>
          <a:bodyPr vert="horz" lIns="91440" tIns="45720" rIns="91440" bIns="45720" rtlCol="0">
            <a:noAutofit/>
          </a:bodyPr>
          <a:lstStyle/>
          <a:p>
            <a:pPr marL="457200" marR="0" lvl="0" indent="-457200" algn="ctr" defTabSz="914400" rtl="0" eaLnBrk="1" fontAlgn="auto" latinLnBrk="0" hangingPunct="1">
              <a:lnSpc>
                <a:spcPct val="120000"/>
              </a:lnSpc>
              <a:spcBef>
                <a:spcPct val="20000"/>
              </a:spcBef>
              <a:spcAft>
                <a:spcPts val="0"/>
              </a:spcAft>
              <a:buClr>
                <a:srgbClr val="DC241F"/>
              </a:buClr>
              <a:buSzTx/>
              <a:buFontTx/>
              <a:buNone/>
              <a:tabLst/>
              <a:defRPr/>
            </a:pPr>
            <a:r>
              <a:rPr kumimoji="0" lang="zh-CN" altLang="en-US" sz="3600" b="1"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算法</a:t>
            </a:r>
            <a:endParaRPr kumimoji="0" lang="zh-CN" altLang="en-US" sz="3600" b="1" i="0" u="none" strike="noStrike" kern="1200" cap="none" spc="0" normalizeH="0" baseline="0" noProof="0" dirty="0">
              <a:ln>
                <a:noFill/>
              </a:ln>
              <a:solidFill>
                <a:schemeClr val="tx2"/>
              </a:solidFill>
              <a:effectLst/>
              <a:uLnTx/>
              <a:uFillTx/>
              <a:latin typeface="微软雅黑" pitchFamily="34" charset="-122"/>
              <a:ea typeface="微软雅黑" pitchFamily="34" charset="-122"/>
              <a:cs typeface="+mn-cs"/>
            </a:endParaRPr>
          </a:p>
        </p:txBody>
      </p:sp>
      <p:sp>
        <p:nvSpPr>
          <p:cNvPr id="8" name="Text Box 5"/>
          <p:cNvSpPr txBox="1">
            <a:spLocks noChangeArrowheads="1"/>
          </p:cNvSpPr>
          <p:nvPr/>
        </p:nvSpPr>
        <p:spPr bwMode="auto">
          <a:xfrm>
            <a:off x="1952916" y="1571612"/>
            <a:ext cx="6939564" cy="185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kumimoji="1" lang="zh-CN" altLang="en-US" sz="2800" b="1" dirty="0" smtClean="0">
                <a:solidFill>
                  <a:srgbClr val="FF0000"/>
                </a:solidFill>
                <a:latin typeface="微软雅黑" pitchFamily="34" charset="-122"/>
                <a:ea typeface="微软雅黑" pitchFamily="34" charset="-122"/>
              </a:rPr>
              <a:t>（</a:t>
            </a:r>
            <a:r>
              <a:rPr kumimoji="1" lang="en-US" altLang="zh-CN" sz="2800" b="1" dirty="0" smtClean="0">
                <a:solidFill>
                  <a:srgbClr val="FF0000"/>
                </a:solidFill>
                <a:latin typeface="微软雅黑" pitchFamily="34" charset="-122"/>
                <a:ea typeface="微软雅黑" pitchFamily="34" charset="-122"/>
              </a:rPr>
              <a:t>1</a:t>
            </a:r>
            <a:r>
              <a:rPr kumimoji="1" lang="zh-CN" altLang="en-US" sz="2800" b="1" dirty="0" smtClean="0">
                <a:solidFill>
                  <a:srgbClr val="FF0000"/>
                </a:solidFill>
                <a:latin typeface="微软雅黑" pitchFamily="34" charset="-122"/>
                <a:ea typeface="微软雅黑" pitchFamily="34" charset="-122"/>
              </a:rPr>
              <a:t>）数值计算</a:t>
            </a:r>
            <a:endParaRPr kumimoji="1" lang="en-US" altLang="zh-CN" sz="2800" b="1" dirty="0" smtClean="0">
              <a:solidFill>
                <a:srgbClr val="FF0000"/>
              </a:solidFill>
              <a:latin typeface="微软雅黑" pitchFamily="34" charset="-122"/>
              <a:ea typeface="微软雅黑" pitchFamily="34" charset="-122"/>
            </a:endParaRPr>
          </a:p>
          <a:p>
            <a:pPr>
              <a:lnSpc>
                <a:spcPct val="130000"/>
              </a:lnSpc>
              <a:spcBef>
                <a:spcPts val="1200"/>
              </a:spcBef>
            </a:pPr>
            <a:r>
              <a:rPr kumimoji="1" lang="zh-CN" altLang="en-US" sz="2400" b="1" dirty="0" smtClean="0">
                <a:latin typeface="微软雅黑" pitchFamily="34" charset="-122"/>
                <a:ea typeface="微软雅黑" pitchFamily="34" charset="-122"/>
              </a:rPr>
              <a:t>求解数值</a:t>
            </a:r>
            <a:r>
              <a:rPr kumimoji="1" lang="zh-CN" altLang="en-US" sz="2400" b="1" dirty="0">
                <a:latin typeface="微软雅黑" pitchFamily="34" charset="-122"/>
                <a:ea typeface="微软雅黑" pitchFamily="34" charset="-122"/>
              </a:rPr>
              <a:t>问题，如求解</a:t>
            </a:r>
            <a:r>
              <a:rPr kumimoji="1" lang="zh-CN" altLang="en-US" sz="2400" b="1" dirty="0">
                <a:latin typeface="微软雅黑" pitchFamily="34" charset="-122"/>
                <a:ea typeface="微软雅黑" pitchFamily="34" charset="-122"/>
                <a:sym typeface="Wingdings" pitchFamily="2" charset="2"/>
              </a:rPr>
              <a:t>：（非）</a:t>
            </a:r>
            <a:r>
              <a:rPr kumimoji="1" lang="zh-CN" altLang="en-US" sz="2400" b="1" dirty="0">
                <a:latin typeface="微软雅黑" pitchFamily="34" charset="-122"/>
                <a:ea typeface="微软雅黑" pitchFamily="34" charset="-122"/>
              </a:rPr>
              <a:t>线性方程、插值、积分、微分</a:t>
            </a:r>
            <a:r>
              <a:rPr kumimoji="1" lang="zh-CN" altLang="en-US" sz="2400" b="1" dirty="0" smtClean="0">
                <a:latin typeface="微软雅黑" pitchFamily="34" charset="-122"/>
                <a:ea typeface="微软雅黑" pitchFamily="34" charset="-122"/>
              </a:rPr>
              <a:t>等</a:t>
            </a:r>
            <a:endParaRPr kumimoji="1" lang="zh-CN" altLang="en-US" sz="2400" b="1" dirty="0">
              <a:latin typeface="微软雅黑" pitchFamily="34" charset="-122"/>
              <a:ea typeface="微软雅黑" pitchFamily="34" charset="-122"/>
            </a:endParaRPr>
          </a:p>
        </p:txBody>
      </p:sp>
      <p:sp>
        <p:nvSpPr>
          <p:cNvPr id="9" name="Text Box 6"/>
          <p:cNvSpPr txBox="1">
            <a:spLocks noChangeArrowheads="1"/>
          </p:cNvSpPr>
          <p:nvPr/>
        </p:nvSpPr>
        <p:spPr bwMode="auto">
          <a:xfrm>
            <a:off x="1763688" y="4045935"/>
            <a:ext cx="6840760" cy="185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kumimoji="1" lang="zh-CN" altLang="en-US" sz="2800" b="1" dirty="0" smtClean="0">
                <a:solidFill>
                  <a:srgbClr val="FF0000"/>
                </a:solidFill>
                <a:latin typeface="微软雅黑" pitchFamily="34" charset="-122"/>
                <a:ea typeface="微软雅黑" pitchFamily="34" charset="-122"/>
              </a:rPr>
              <a:t>（</a:t>
            </a:r>
            <a:r>
              <a:rPr kumimoji="1" lang="en-US" altLang="zh-CN" sz="2800" b="1" dirty="0" smtClean="0">
                <a:solidFill>
                  <a:srgbClr val="FF0000"/>
                </a:solidFill>
                <a:latin typeface="微软雅黑" pitchFamily="34" charset="-122"/>
                <a:ea typeface="微软雅黑" pitchFamily="34" charset="-122"/>
              </a:rPr>
              <a:t>2</a:t>
            </a:r>
            <a:r>
              <a:rPr kumimoji="1" lang="zh-CN" altLang="en-US" sz="2800" b="1" dirty="0" smtClean="0">
                <a:solidFill>
                  <a:srgbClr val="FF0000"/>
                </a:solidFill>
                <a:latin typeface="微软雅黑" pitchFamily="34" charset="-122"/>
                <a:ea typeface="微软雅黑" pitchFamily="34" charset="-122"/>
              </a:rPr>
              <a:t>）非数值计算</a:t>
            </a:r>
            <a:endParaRPr kumimoji="1" lang="en-US" altLang="zh-CN" sz="2800" b="1" dirty="0" smtClean="0">
              <a:solidFill>
                <a:srgbClr val="FF0000"/>
              </a:solidFill>
              <a:latin typeface="微软雅黑" pitchFamily="34" charset="-122"/>
              <a:ea typeface="微软雅黑" pitchFamily="34" charset="-122"/>
            </a:endParaRPr>
          </a:p>
          <a:p>
            <a:pPr>
              <a:lnSpc>
                <a:spcPct val="130000"/>
              </a:lnSpc>
              <a:spcBef>
                <a:spcPts val="1200"/>
              </a:spcBef>
            </a:pPr>
            <a:r>
              <a:rPr kumimoji="1" lang="zh-CN" altLang="en-US" sz="2400" b="1" dirty="0" smtClean="0">
                <a:latin typeface="微软雅黑" pitchFamily="34" charset="-122"/>
                <a:ea typeface="微软雅黑" pitchFamily="34" charset="-122"/>
              </a:rPr>
              <a:t>求解</a:t>
            </a:r>
            <a:r>
              <a:rPr kumimoji="1" lang="zh-CN" altLang="en-US" sz="2400" b="1" dirty="0">
                <a:latin typeface="微软雅黑" pitchFamily="34" charset="-122"/>
                <a:ea typeface="微软雅黑" pitchFamily="34" charset="-122"/>
              </a:rPr>
              <a:t>非数值问题，如</a:t>
            </a:r>
            <a:r>
              <a:rPr kumimoji="1" lang="zh-CN" altLang="en-US" sz="2400" b="1" dirty="0" smtClean="0">
                <a:latin typeface="微软雅黑" pitchFamily="34" charset="-122"/>
                <a:ea typeface="微软雅黑" pitchFamily="34" charset="-122"/>
              </a:rPr>
              <a:t>：排序</a:t>
            </a:r>
            <a:r>
              <a:rPr kumimoji="1" lang="zh-CN" altLang="en-US" sz="2400" b="1" dirty="0">
                <a:latin typeface="微软雅黑" pitchFamily="34" charset="-122"/>
                <a:ea typeface="微软雅黑" pitchFamily="34" charset="-122"/>
              </a:rPr>
              <a:t>、优化、着色、路径、遍历</a:t>
            </a:r>
            <a:r>
              <a:rPr kumimoji="1" lang="zh-CN" altLang="en-US" sz="2400" b="1" dirty="0" smtClean="0">
                <a:latin typeface="微软雅黑" pitchFamily="34" charset="-122"/>
                <a:ea typeface="微软雅黑" pitchFamily="34" charset="-122"/>
              </a:rPr>
              <a:t>等</a:t>
            </a:r>
            <a:endParaRPr kumimoji="1" lang="zh-CN" altLang="en-US" sz="2400" b="1" dirty="0">
              <a:latin typeface="微软雅黑" pitchFamily="34" charset="-122"/>
              <a:ea typeface="微软雅黑" pitchFamily="34" charset="-122"/>
            </a:endParaRPr>
          </a:p>
        </p:txBody>
      </p:sp>
      <p:sp>
        <p:nvSpPr>
          <p:cNvPr id="11" name="标题 1"/>
          <p:cNvSpPr>
            <a:spLocks noGrp="1"/>
          </p:cNvSpPr>
          <p:nvPr>
            <p:ph type="title"/>
          </p:nvPr>
        </p:nvSpPr>
        <p:spPr>
          <a:xfrm>
            <a:off x="457200" y="546638"/>
            <a:ext cx="8219256" cy="596346"/>
          </a:xfrm>
        </p:spPr>
        <p:txBody>
          <a:bodyPr/>
          <a:lstStyle/>
          <a:p>
            <a:r>
              <a:rPr lang="zh-CN" altLang="en-US" dirty="0" smtClean="0"/>
              <a:t>算法研究的范畴</a:t>
            </a:r>
            <a:endParaRPr lang="zh-CN" altLang="en-US" dirty="0"/>
          </a:p>
        </p:txBody>
      </p:sp>
      <p:sp>
        <p:nvSpPr>
          <p:cNvPr id="2" name="左大括号 1"/>
          <p:cNvSpPr/>
          <p:nvPr/>
        </p:nvSpPr>
        <p:spPr>
          <a:xfrm>
            <a:off x="1277302" y="1916832"/>
            <a:ext cx="558394" cy="331236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60</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sp>
        <p:nvSpPr>
          <p:cNvPr id="14" name="内容占位符 2"/>
          <p:cNvSpPr>
            <a:spLocks noGrp="1"/>
          </p:cNvSpPr>
          <p:nvPr>
            <p:ph idx="1"/>
          </p:nvPr>
        </p:nvSpPr>
        <p:spPr>
          <a:xfrm>
            <a:off x="457200" y="1285860"/>
            <a:ext cx="8472518" cy="4840303"/>
          </a:xfrm>
        </p:spPr>
        <p:txBody>
          <a:bodyPr>
            <a:normAutofit/>
          </a:bodyPr>
          <a:lstStyle/>
          <a:p>
            <a:pPr>
              <a:lnSpc>
                <a:spcPct val="150000"/>
              </a:lnSpc>
              <a:buNone/>
            </a:pPr>
            <a:r>
              <a:rPr lang="zh-CN" altLang="en-US" b="1" dirty="0" smtClean="0">
                <a:solidFill>
                  <a:schemeClr val="tx2"/>
                </a:solidFill>
              </a:rPr>
              <a:t>二、软件验证（</a:t>
            </a:r>
            <a:r>
              <a:rPr lang="en-US" altLang="zh-CN" b="1" dirty="0" smtClean="0">
                <a:solidFill>
                  <a:schemeClr val="tx2"/>
                </a:solidFill>
              </a:rPr>
              <a:t>Software Verification</a:t>
            </a:r>
            <a:r>
              <a:rPr lang="zh-CN" altLang="en-US" b="1" dirty="0" smtClean="0">
                <a:solidFill>
                  <a:schemeClr val="tx2"/>
                </a:solidFill>
              </a:rPr>
              <a:t>）</a:t>
            </a:r>
            <a:endParaRPr lang="en-US" altLang="zh-CN" b="1" dirty="0" smtClean="0">
              <a:solidFill>
                <a:schemeClr val="tx2"/>
              </a:solidFill>
            </a:endParaRPr>
          </a:p>
          <a:p>
            <a:pPr lvl="1">
              <a:lnSpc>
                <a:spcPct val="130000"/>
              </a:lnSpc>
              <a:spcBef>
                <a:spcPts val="1200"/>
              </a:spcBef>
            </a:pPr>
            <a:r>
              <a:rPr lang="zh-CN" altLang="en-US" dirty="0" smtClean="0"/>
              <a:t>正确性证明（</a:t>
            </a:r>
            <a:r>
              <a:rPr lang="en-US" altLang="zh-CN" dirty="0" smtClean="0"/>
              <a:t>Proof of correctness</a:t>
            </a:r>
            <a:r>
              <a:rPr lang="zh-CN" altLang="en-US" dirty="0" smtClean="0"/>
              <a:t>）</a:t>
            </a:r>
            <a:endParaRPr lang="en-US" altLang="zh-CN" dirty="0" smtClean="0"/>
          </a:p>
          <a:p>
            <a:pPr lvl="2">
              <a:lnSpc>
                <a:spcPct val="130000"/>
              </a:lnSpc>
              <a:spcBef>
                <a:spcPts val="1200"/>
              </a:spcBef>
            </a:pPr>
            <a:r>
              <a:rPr lang="zh-CN" altLang="en-US" dirty="0" smtClean="0"/>
              <a:t>逻辑断言（</a:t>
            </a:r>
            <a:r>
              <a:rPr lang="en-US" altLang="zh-CN" dirty="0" smtClean="0"/>
              <a:t>Assertions</a:t>
            </a:r>
            <a:r>
              <a:rPr lang="zh-CN" altLang="en-US" dirty="0" smtClean="0"/>
              <a:t>）</a:t>
            </a:r>
            <a:endParaRPr lang="en-US" altLang="zh-CN" dirty="0" smtClean="0"/>
          </a:p>
          <a:p>
            <a:pPr lvl="3">
              <a:lnSpc>
                <a:spcPct val="130000"/>
              </a:lnSpc>
              <a:spcBef>
                <a:spcPts val="1200"/>
              </a:spcBef>
            </a:pPr>
            <a:r>
              <a:rPr lang="zh-CN" altLang="en-US" dirty="0" smtClean="0"/>
              <a:t>前置条件（</a:t>
            </a:r>
            <a:r>
              <a:rPr lang="en-US" altLang="zh-CN" dirty="0" smtClean="0"/>
              <a:t>Preconditions</a:t>
            </a:r>
            <a:r>
              <a:rPr lang="zh-CN" altLang="en-US" dirty="0" smtClean="0"/>
              <a:t>）</a:t>
            </a:r>
          </a:p>
          <a:p>
            <a:pPr lvl="3">
              <a:lnSpc>
                <a:spcPct val="130000"/>
              </a:lnSpc>
              <a:spcBef>
                <a:spcPts val="1200"/>
              </a:spcBef>
            </a:pPr>
            <a:r>
              <a:rPr lang="zh-CN" altLang="en-US" dirty="0" smtClean="0"/>
              <a:t>循环不变式（</a:t>
            </a:r>
            <a:r>
              <a:rPr lang="en-US" altLang="zh-CN" dirty="0" smtClean="0"/>
              <a:t>Loop invariants</a:t>
            </a:r>
            <a:r>
              <a:rPr lang="zh-CN" altLang="en-US" dirty="0" smtClean="0"/>
              <a:t>）</a:t>
            </a:r>
            <a:endParaRPr lang="en-US" altLang="zh-CN" dirty="0" smtClean="0"/>
          </a:p>
          <a:p>
            <a:pPr lvl="1">
              <a:lnSpc>
                <a:spcPct val="130000"/>
              </a:lnSpc>
              <a:spcBef>
                <a:spcPts val="1200"/>
              </a:spcBef>
            </a:pPr>
            <a:r>
              <a:rPr lang="zh-CN" altLang="en-US" dirty="0" smtClean="0"/>
              <a:t>软件测试（</a:t>
            </a:r>
            <a:r>
              <a:rPr lang="en-US" altLang="zh-CN" dirty="0" smtClean="0"/>
              <a:t>Testing</a:t>
            </a:r>
            <a:r>
              <a:rPr lang="zh-CN" altLang="en-US" dirty="0" smtClean="0"/>
              <a:t>）</a:t>
            </a:r>
            <a:endParaRPr lang="en-US" altLang="zh-CN"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61</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sp>
        <p:nvSpPr>
          <p:cNvPr id="14" name="内容占位符 2"/>
          <p:cNvSpPr>
            <a:spLocks noGrp="1"/>
          </p:cNvSpPr>
          <p:nvPr>
            <p:ph idx="1"/>
          </p:nvPr>
        </p:nvSpPr>
        <p:spPr>
          <a:xfrm>
            <a:off x="457200" y="1285860"/>
            <a:ext cx="8472518" cy="4840303"/>
          </a:xfrm>
        </p:spPr>
        <p:txBody>
          <a:bodyPr>
            <a:normAutofit/>
          </a:bodyPr>
          <a:lstStyle/>
          <a:p>
            <a:pPr>
              <a:lnSpc>
                <a:spcPct val="150000"/>
              </a:lnSpc>
            </a:pPr>
            <a:r>
              <a:rPr lang="zh-CN" altLang="en-US" dirty="0" smtClean="0">
                <a:solidFill>
                  <a:srgbClr val="CC0000"/>
                </a:solidFill>
              </a:rPr>
              <a:t>金链切割问题（</a:t>
            </a:r>
            <a:r>
              <a:rPr lang="en-US" altLang="zh-CN" dirty="0" smtClean="0">
                <a:solidFill>
                  <a:srgbClr val="CC0000"/>
                </a:solidFill>
              </a:rPr>
              <a:t>Chain Separating Problem</a:t>
            </a:r>
            <a:r>
              <a:rPr lang="zh-CN" altLang="en-US" dirty="0" smtClean="0">
                <a:solidFill>
                  <a:srgbClr val="CC0000"/>
                </a:solidFill>
              </a:rPr>
              <a:t>）</a:t>
            </a:r>
            <a:endParaRPr lang="en-US" altLang="zh-CN" dirty="0" smtClean="0">
              <a:solidFill>
                <a:srgbClr val="CC0000"/>
              </a:solidFill>
            </a:endParaRPr>
          </a:p>
          <a:p>
            <a:pPr lvl="1">
              <a:lnSpc>
                <a:spcPct val="130000"/>
              </a:lnSpc>
              <a:spcBef>
                <a:spcPts val="1200"/>
              </a:spcBef>
            </a:pPr>
            <a:r>
              <a:rPr lang="en-US" altLang="zh-CN" sz="2200" dirty="0" smtClean="0"/>
              <a:t>A traveler has a gold chain of seven links.</a:t>
            </a:r>
          </a:p>
          <a:p>
            <a:pPr lvl="1">
              <a:lnSpc>
                <a:spcPct val="130000"/>
              </a:lnSpc>
              <a:spcBef>
                <a:spcPts val="1200"/>
              </a:spcBef>
            </a:pPr>
            <a:r>
              <a:rPr lang="en-US" altLang="zh-CN" sz="2200" dirty="0" smtClean="0"/>
              <a:t>He must stay at an isolated hotel for seven nights.</a:t>
            </a:r>
          </a:p>
          <a:p>
            <a:pPr lvl="1">
              <a:lnSpc>
                <a:spcPct val="130000"/>
              </a:lnSpc>
              <a:spcBef>
                <a:spcPts val="1200"/>
              </a:spcBef>
            </a:pPr>
            <a:r>
              <a:rPr lang="en-US" altLang="zh-CN" sz="2200" dirty="0" smtClean="0"/>
              <a:t>The rent each night consists of one link from the chain.</a:t>
            </a:r>
          </a:p>
          <a:p>
            <a:pPr lvl="1">
              <a:lnSpc>
                <a:spcPct val="130000"/>
              </a:lnSpc>
              <a:spcBef>
                <a:spcPts val="1200"/>
              </a:spcBef>
            </a:pPr>
            <a:r>
              <a:rPr lang="en-US" altLang="zh-CN" sz="2200" dirty="0" smtClean="0"/>
              <a:t>What is </a:t>
            </a:r>
            <a:r>
              <a:rPr lang="en-US" altLang="zh-CN" sz="2200" b="1" u="sng" dirty="0" smtClean="0">
                <a:solidFill>
                  <a:srgbClr val="FF0000"/>
                </a:solidFill>
              </a:rPr>
              <a:t>the fewest number </a:t>
            </a:r>
            <a:r>
              <a:rPr lang="en-US" altLang="zh-CN" sz="2200" dirty="0" smtClean="0"/>
              <a:t>of links that must be cut so that the traveler can pay the hotel one link of the chain each morning without paying for lodging in advance?</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62</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sp>
        <p:nvSpPr>
          <p:cNvPr id="14" name="内容占位符 2"/>
          <p:cNvSpPr>
            <a:spLocks noGrp="1"/>
          </p:cNvSpPr>
          <p:nvPr>
            <p:ph idx="1"/>
          </p:nvPr>
        </p:nvSpPr>
        <p:spPr>
          <a:xfrm>
            <a:off x="457200" y="1285860"/>
            <a:ext cx="8472518" cy="4840303"/>
          </a:xfrm>
        </p:spPr>
        <p:txBody>
          <a:bodyPr>
            <a:normAutofit/>
          </a:bodyPr>
          <a:lstStyle/>
          <a:p>
            <a:pPr>
              <a:lnSpc>
                <a:spcPct val="150000"/>
              </a:lnSpc>
            </a:pPr>
            <a:r>
              <a:rPr lang="zh-CN" altLang="en-US" sz="2600" dirty="0" smtClean="0">
                <a:solidFill>
                  <a:srgbClr val="CC0000"/>
                </a:solidFill>
              </a:rPr>
              <a:t>方法一</a:t>
            </a:r>
            <a:endParaRPr lang="en-US" altLang="zh-CN" sz="2600" dirty="0" smtClean="0"/>
          </a:p>
        </p:txBody>
      </p:sp>
      <p:sp>
        <p:nvSpPr>
          <p:cNvPr id="5" name="Rectangle 2"/>
          <p:cNvSpPr txBox="1">
            <a:spLocks noChangeArrowheads="1"/>
          </p:cNvSpPr>
          <p:nvPr/>
        </p:nvSpPr>
        <p:spPr>
          <a:xfrm>
            <a:off x="457200" y="5445224"/>
            <a:ext cx="8219256" cy="5963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5.21  Separating the chain using only three cuts</a:t>
            </a:r>
          </a:p>
        </p:txBody>
      </p:sp>
      <p:pic>
        <p:nvPicPr>
          <p:cNvPr id="6" name="Picture 4" descr="fig_05_2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0594" y="1988840"/>
            <a:ext cx="7810496" cy="3007336"/>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63</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sp>
        <p:nvSpPr>
          <p:cNvPr id="14" name="内容占位符 2"/>
          <p:cNvSpPr>
            <a:spLocks noGrp="1"/>
          </p:cNvSpPr>
          <p:nvPr>
            <p:ph idx="1"/>
          </p:nvPr>
        </p:nvSpPr>
        <p:spPr>
          <a:xfrm>
            <a:off x="457200" y="1285860"/>
            <a:ext cx="8472518" cy="4840303"/>
          </a:xfrm>
        </p:spPr>
        <p:txBody>
          <a:bodyPr>
            <a:normAutofit/>
          </a:bodyPr>
          <a:lstStyle/>
          <a:p>
            <a:pPr>
              <a:lnSpc>
                <a:spcPct val="150000"/>
              </a:lnSpc>
            </a:pPr>
            <a:r>
              <a:rPr lang="zh-CN" altLang="en-US" sz="2600" dirty="0" smtClean="0">
                <a:solidFill>
                  <a:srgbClr val="CC0000"/>
                </a:solidFill>
              </a:rPr>
              <a:t>方法二</a:t>
            </a:r>
            <a:endParaRPr lang="en-US" altLang="zh-CN" sz="2600" dirty="0" smtClean="0"/>
          </a:p>
        </p:txBody>
      </p:sp>
      <p:sp>
        <p:nvSpPr>
          <p:cNvPr id="9" name="Rectangle 2"/>
          <p:cNvSpPr txBox="1">
            <a:spLocks noChangeArrowheads="1"/>
          </p:cNvSpPr>
          <p:nvPr/>
        </p:nvSpPr>
        <p:spPr>
          <a:xfrm>
            <a:off x="457200" y="5661248"/>
            <a:ext cx="8219256" cy="59634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5.22  Solving the problem with only one cut</a:t>
            </a:r>
          </a:p>
        </p:txBody>
      </p:sp>
      <p:pic>
        <p:nvPicPr>
          <p:cNvPr id="10" name="Picture 4" descr="fig_05_2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59632" y="1820054"/>
            <a:ext cx="7027144" cy="3738405"/>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64</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sp>
        <p:nvSpPr>
          <p:cNvPr id="14" name="内容占位符 2"/>
          <p:cNvSpPr>
            <a:spLocks noGrp="1"/>
          </p:cNvSpPr>
          <p:nvPr>
            <p:ph idx="1"/>
          </p:nvPr>
        </p:nvSpPr>
        <p:spPr>
          <a:xfrm>
            <a:off x="457200" y="1285860"/>
            <a:ext cx="8472518" cy="4840303"/>
          </a:xfrm>
        </p:spPr>
        <p:txBody>
          <a:bodyPr>
            <a:normAutofit fontScale="92500"/>
          </a:bodyPr>
          <a:lstStyle/>
          <a:p>
            <a:pPr>
              <a:lnSpc>
                <a:spcPct val="150000"/>
              </a:lnSpc>
            </a:pPr>
            <a:r>
              <a:rPr lang="zh-CN" altLang="en-US" sz="2600" dirty="0" smtClean="0">
                <a:solidFill>
                  <a:srgbClr val="CC0000"/>
                </a:solidFill>
              </a:rPr>
              <a:t>思考与启示</a:t>
            </a:r>
            <a:endParaRPr lang="en-US" altLang="zh-CN" sz="2600" dirty="0" smtClean="0">
              <a:solidFill>
                <a:srgbClr val="CC0000"/>
              </a:solidFill>
            </a:endParaRPr>
          </a:p>
          <a:p>
            <a:pPr lvl="1">
              <a:lnSpc>
                <a:spcPct val="130000"/>
              </a:lnSpc>
              <a:spcBef>
                <a:spcPts val="1200"/>
              </a:spcBef>
            </a:pPr>
            <a:r>
              <a:rPr lang="zh-CN" altLang="en-US" dirty="0" smtClean="0"/>
              <a:t>这个例子说明：在波利亚解决问题的四步模型中，第一步中的分析非常重要，隐含的信息有没有被关注到（店家可以找回金链）是正确解决问题的关键。</a:t>
            </a:r>
          </a:p>
          <a:p>
            <a:pPr lvl="1">
              <a:lnSpc>
                <a:spcPct val="130000"/>
              </a:lnSpc>
              <a:spcBef>
                <a:spcPts val="1200"/>
              </a:spcBef>
            </a:pPr>
            <a:r>
              <a:rPr lang="zh-CN" altLang="en-US" dirty="0" smtClean="0"/>
              <a:t>在程序设计环境中，“被认为正确的程序”和“正确的程序”之间的区别并不显而易见，软件验证很重要，是一项具有挑战性的研究</a:t>
            </a:r>
            <a:r>
              <a:rPr lang="zh-CN" altLang="en-US" dirty="0" smtClean="0"/>
              <a:t>。程序的形式证明</a:t>
            </a:r>
            <a:r>
              <a:rPr lang="en-US" altLang="zh-CN" dirty="0" smtClean="0"/>
              <a:t>-</a:t>
            </a:r>
            <a:r>
              <a:rPr lang="zh-CN" altLang="en-US" dirty="0" smtClean="0"/>
              <a:t>公理语义学理论（</a:t>
            </a:r>
            <a:r>
              <a:rPr lang="zh-CN" altLang="en-US" dirty="0">
                <a:solidFill>
                  <a:schemeClr val="tx2"/>
                </a:solidFill>
              </a:rPr>
              <a:t>霍尔</a:t>
            </a:r>
            <a:r>
              <a:rPr lang="en-US" altLang="zh-CN" dirty="0">
                <a:solidFill>
                  <a:schemeClr val="tx2"/>
                </a:solidFill>
              </a:rPr>
              <a:t>(Hoare)</a:t>
            </a:r>
            <a:r>
              <a:rPr lang="zh-CN" altLang="en-US" dirty="0">
                <a:solidFill>
                  <a:schemeClr val="tx2"/>
                </a:solidFill>
              </a:rPr>
              <a:t>结构式程序公理语义学</a:t>
            </a:r>
            <a:r>
              <a:rPr lang="zh-CN" altLang="en-US" dirty="0" smtClean="0">
                <a:solidFill>
                  <a:schemeClr val="tx2"/>
                </a:solidFill>
              </a:rPr>
              <a:t>方法、</a:t>
            </a:r>
            <a:r>
              <a:rPr lang="en-US" altLang="zh-CN" dirty="0">
                <a:solidFill>
                  <a:schemeClr val="tx2"/>
                </a:solidFill>
              </a:rPr>
              <a:t> Dijkstra</a:t>
            </a:r>
            <a:r>
              <a:rPr lang="zh-CN" altLang="en-US" dirty="0">
                <a:solidFill>
                  <a:schemeClr val="tx2"/>
                </a:solidFill>
              </a:rPr>
              <a:t>提出的弱谓词系统</a:t>
            </a:r>
            <a:r>
              <a:rPr lang="zh-CN" altLang="en-US" dirty="0" smtClean="0"/>
              <a:t>）</a:t>
            </a:r>
            <a:endParaRPr lang="zh-CN" altLang="en-US" dirty="0" smtClean="0"/>
          </a:p>
          <a:p>
            <a:pPr lvl="1">
              <a:lnSpc>
                <a:spcPct val="130000"/>
              </a:lnSpc>
              <a:spcBef>
                <a:spcPts val="1200"/>
              </a:spcBef>
            </a:pPr>
            <a:r>
              <a:rPr lang="zh-CN" altLang="en-US" dirty="0" smtClean="0"/>
              <a:t>设计具有内置程序证明功能的语言，如</a:t>
            </a:r>
            <a:r>
              <a:rPr lang="en-US" altLang="zh-CN" dirty="0" smtClean="0"/>
              <a:t>SPARK</a:t>
            </a:r>
            <a:r>
              <a:rPr lang="zh-CN" altLang="en-US" dirty="0" smtClean="0"/>
              <a:t>语言。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blinds(horizontal)">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blinds(horizontal)">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blinds(horizontal)">
                                      <p:cBhvr>
                                        <p:cTn id="17"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65</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sp>
        <p:nvSpPr>
          <p:cNvPr id="6" name="Rectangle 2"/>
          <p:cNvSpPr txBox="1">
            <a:spLocks noChangeArrowheads="1"/>
          </p:cNvSpPr>
          <p:nvPr/>
        </p:nvSpPr>
        <p:spPr>
          <a:xfrm>
            <a:off x="457200" y="6289038"/>
            <a:ext cx="8219256" cy="5963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1" i="0" u="none" strike="noStrike" kern="1200" cap="none" spc="0" normalizeH="0" baseline="0" noProof="0" dirty="0" smtClean="0">
                <a:ln>
                  <a:noFill/>
                </a:ln>
                <a:solidFill>
                  <a:srgbClr val="DC241F"/>
                </a:solidFill>
                <a:effectLst/>
                <a:uLnTx/>
                <a:uFillTx/>
                <a:latin typeface="微软雅黑" pitchFamily="34" charset="-122"/>
                <a:ea typeface="宋体" charset="-122"/>
                <a:cs typeface="+mj-cs"/>
              </a:rPr>
              <a:t>Figure 5.23  The assertions associated with a typical while structure</a:t>
            </a:r>
          </a:p>
        </p:txBody>
      </p:sp>
      <p:pic>
        <p:nvPicPr>
          <p:cNvPr id="7" name="Picture 6" descr="fig_05_2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780" y="1628800"/>
            <a:ext cx="5600700" cy="476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457200" y="3857627"/>
            <a:ext cx="3400420" cy="209165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CC3300"/>
                </a:solidFill>
                <a:latin typeface="微软雅黑" pitchFamily="34" charset="-122"/>
                <a:ea typeface="微软雅黑" pitchFamily="34" charset="-122"/>
                <a:cs typeface="+mj-cs"/>
              </a:defRPr>
            </a:lvl1pPr>
          </a:lstStyle>
          <a:p>
            <a:pPr algn="l">
              <a:lnSpc>
                <a:spcPct val="150000"/>
              </a:lnSpc>
            </a:pPr>
            <a:r>
              <a:rPr lang="zh-CN" altLang="en-US" sz="2000" b="0" dirty="0" smtClean="0">
                <a:solidFill>
                  <a:srgbClr val="0000FF"/>
                </a:solidFill>
                <a:cs typeface="+mn-cs"/>
              </a:rPr>
              <a:t>循环不变式</a:t>
            </a:r>
            <a:r>
              <a:rPr lang="zh-CN" altLang="en-US" sz="2000" b="0" dirty="0" smtClean="0">
                <a:solidFill>
                  <a:prstClr val="black"/>
                </a:solidFill>
                <a:cs typeface="+mn-cs"/>
              </a:rPr>
              <a:t>：对于循环内部的某个断言，如果每次执行到循环的终止条件测试点</a:t>
            </a:r>
            <a:r>
              <a:rPr lang="en-US" altLang="zh-CN" sz="2000" b="0" dirty="0" smtClean="0">
                <a:solidFill>
                  <a:prstClr val="black"/>
                </a:solidFill>
                <a:cs typeface="+mn-cs"/>
              </a:rPr>
              <a:t>B</a:t>
            </a:r>
            <a:r>
              <a:rPr lang="zh-CN" altLang="en-US" sz="2000" b="0" dirty="0" smtClean="0">
                <a:solidFill>
                  <a:prstClr val="black"/>
                </a:solidFill>
                <a:cs typeface="+mn-cs"/>
              </a:rPr>
              <a:t>时均为真，则称该断言为循环不变式。</a:t>
            </a:r>
            <a:endParaRPr lang="en-US" altLang="zh-CN" sz="2400" b="0" dirty="0" smtClean="0">
              <a:solidFill>
                <a:schemeClr val="tx1"/>
              </a:solidFill>
            </a:endParaRPr>
          </a:p>
        </p:txBody>
      </p:sp>
      <p:sp>
        <p:nvSpPr>
          <p:cNvPr id="14" name="内容占位符 2"/>
          <p:cNvSpPr>
            <a:spLocks noGrp="1"/>
          </p:cNvSpPr>
          <p:nvPr>
            <p:ph idx="1"/>
          </p:nvPr>
        </p:nvSpPr>
        <p:spPr>
          <a:xfrm>
            <a:off x="457200" y="1285860"/>
            <a:ext cx="3186106" cy="4840303"/>
          </a:xfrm>
        </p:spPr>
        <p:txBody>
          <a:bodyPr>
            <a:normAutofit/>
          </a:bodyPr>
          <a:lstStyle/>
          <a:p>
            <a:pPr>
              <a:lnSpc>
                <a:spcPct val="150000"/>
              </a:lnSpc>
            </a:pPr>
            <a:r>
              <a:rPr lang="zh-CN" altLang="en-US" sz="2600" dirty="0" smtClean="0">
                <a:solidFill>
                  <a:srgbClr val="CC0000"/>
                </a:solidFill>
              </a:rPr>
              <a:t>与典型</a:t>
            </a:r>
            <a:r>
              <a:rPr lang="en-US" altLang="zh-CN" sz="2600" dirty="0" smtClean="0">
                <a:solidFill>
                  <a:srgbClr val="CC0000"/>
                </a:solidFill>
              </a:rPr>
              <a:t>while</a:t>
            </a:r>
            <a:r>
              <a:rPr lang="zh-CN" altLang="en-US" sz="2600" dirty="0" smtClean="0">
                <a:solidFill>
                  <a:srgbClr val="CC0000"/>
                </a:solidFill>
              </a:rPr>
              <a:t>结构相关联的断言</a:t>
            </a:r>
            <a:endParaRPr lang="en-US" altLang="zh-CN" sz="2600" dirty="0" smtClean="0">
              <a:solidFill>
                <a:srgbClr val="CC0000"/>
              </a:solidFill>
            </a:endParaRPr>
          </a:p>
          <a:p>
            <a:pPr lvl="1">
              <a:lnSpc>
                <a:spcPct val="150000"/>
              </a:lnSpc>
            </a:pPr>
            <a:endParaRPr lang="zh-CN" altLang="en-US" dirty="0" smtClean="0"/>
          </a:p>
        </p:txBody>
      </p:sp>
      <p:sp>
        <p:nvSpPr>
          <p:cNvPr id="8" name="椭圆形标注 7"/>
          <p:cNvSpPr/>
          <p:nvPr/>
        </p:nvSpPr>
        <p:spPr>
          <a:xfrm>
            <a:off x="6588224" y="908720"/>
            <a:ext cx="2448272" cy="792088"/>
          </a:xfrm>
          <a:prstGeom prst="wedgeEllipseCallout">
            <a:avLst>
              <a:gd name="adj1" fmla="val -45855"/>
              <a:gd name="adj2" fmla="val 80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itchFamily="34" charset="-122"/>
                <a:ea typeface="微软雅黑" pitchFamily="34" charset="-122"/>
              </a:rPr>
              <a:t>循环断言的前置条件（初值）</a:t>
            </a:r>
            <a:endParaRPr lang="zh-CN" altLang="en-US" sz="2000" dirty="0">
              <a:latin typeface="微软雅黑" pitchFamily="34" charset="-122"/>
              <a:ea typeface="微软雅黑" pitchFamily="34" charset="-122"/>
            </a:endParaRPr>
          </a:p>
        </p:txBody>
      </p:sp>
      <p:sp>
        <p:nvSpPr>
          <p:cNvPr id="9" name="椭圆形标注 8"/>
          <p:cNvSpPr/>
          <p:nvPr/>
        </p:nvSpPr>
        <p:spPr>
          <a:xfrm>
            <a:off x="6588224" y="3429000"/>
            <a:ext cx="2448272" cy="792088"/>
          </a:xfrm>
          <a:prstGeom prst="wedgeEllipseCallout">
            <a:avLst>
              <a:gd name="adj1" fmla="val -45855"/>
              <a:gd name="adj2" fmla="val 80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itchFamily="34" charset="-122"/>
                <a:ea typeface="微软雅黑" pitchFamily="34" charset="-122"/>
              </a:rPr>
              <a:t>循环断言的后置条件</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结果</a:t>
            </a:r>
            <a:r>
              <a:rPr lang="en-US" altLang="zh-CN"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 calcmode="lin" valueType="num">
                                      <p:cBhvr>
                                        <p:cTn id="14" dur="500" fill="hold"/>
                                        <p:tgtEl>
                                          <p:spTgt spid="5"/>
                                        </p:tgtEl>
                                        <p:attrNameLst>
                                          <p:attrName>style.rotation</p:attrName>
                                        </p:attrNameLst>
                                      </p:cBhvr>
                                      <p:tavLst>
                                        <p:tav tm="0">
                                          <p:val>
                                            <p:fltVal val="90"/>
                                          </p:val>
                                        </p:tav>
                                        <p:tav tm="100000">
                                          <p:val>
                                            <p:fltVal val="0"/>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heel(1)">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66</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sp>
        <p:nvSpPr>
          <p:cNvPr id="14" name="内容占位符 2"/>
          <p:cNvSpPr>
            <a:spLocks noGrp="1"/>
          </p:cNvSpPr>
          <p:nvPr>
            <p:ph idx="1"/>
          </p:nvPr>
        </p:nvSpPr>
        <p:spPr>
          <a:xfrm>
            <a:off x="457200" y="1285860"/>
            <a:ext cx="8472518" cy="4840303"/>
          </a:xfrm>
        </p:spPr>
        <p:txBody>
          <a:bodyPr>
            <a:normAutofit/>
          </a:bodyPr>
          <a:lstStyle/>
          <a:p>
            <a:pPr>
              <a:lnSpc>
                <a:spcPct val="150000"/>
              </a:lnSpc>
            </a:pPr>
            <a:r>
              <a:rPr lang="zh-CN" altLang="en-US" sz="2600" dirty="0" smtClean="0">
                <a:solidFill>
                  <a:srgbClr val="CC0000"/>
                </a:solidFill>
              </a:rPr>
              <a:t>在插入式排序中的应用</a:t>
            </a:r>
            <a:endParaRPr lang="en-US" altLang="zh-CN" sz="2600" dirty="0" smtClean="0">
              <a:solidFill>
                <a:srgbClr val="CC0000"/>
              </a:solidFill>
            </a:endParaRPr>
          </a:p>
        </p:txBody>
      </p:sp>
      <p:pic>
        <p:nvPicPr>
          <p:cNvPr id="5" name="Picture 4" descr="fig_05_1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85786" y="1916832"/>
            <a:ext cx="6018462" cy="1852639"/>
          </a:xfrm>
          <a:prstGeom prst="rect">
            <a:avLst/>
          </a:prstGeom>
          <a:noFill/>
        </p:spPr>
      </p:pic>
      <p:sp>
        <p:nvSpPr>
          <p:cNvPr id="6" name="Rectangle 3"/>
          <p:cNvSpPr txBox="1">
            <a:spLocks noChangeArrowheads="1"/>
          </p:cNvSpPr>
          <p:nvPr/>
        </p:nvSpPr>
        <p:spPr>
          <a:xfrm>
            <a:off x="395288" y="3741542"/>
            <a:ext cx="8569200" cy="1919706"/>
          </a:xfrm>
          <a:prstGeom prst="rect">
            <a:avLst/>
          </a:prstGeom>
        </p:spPr>
        <p:txBody>
          <a:bodyPr vert="horz" lIns="91440" tIns="45720" rIns="91440" bIns="45720" rtlCol="0">
            <a:noAutofit/>
          </a:bodyPr>
          <a:lstStyle/>
          <a:p>
            <a:pPr marL="285750" indent="-285750">
              <a:lnSpc>
                <a:spcPct val="130000"/>
              </a:lnSpc>
              <a:spcBef>
                <a:spcPts val="1200"/>
              </a:spcBef>
              <a:buClr>
                <a:srgbClr val="DC241F"/>
              </a:buClr>
              <a:buFont typeface="Arial" pitchFamily="34" charset="0"/>
              <a:buChar char="–"/>
            </a:pPr>
            <a:r>
              <a:rPr lang="zh-CN" altLang="en-US" sz="2100" dirty="0" smtClean="0">
                <a:solidFill>
                  <a:schemeClr val="tx2"/>
                </a:solidFill>
                <a:latin typeface="微软雅黑" pitchFamily="34" charset="-122"/>
                <a:ea typeface="微软雅黑" pitchFamily="34" charset="-122"/>
              </a:rPr>
              <a:t>循环不变式：每次测试</a:t>
            </a:r>
            <a:r>
              <a:rPr lang="en-US" altLang="zh-CN" sz="2100" dirty="0" smtClean="0">
                <a:solidFill>
                  <a:schemeClr val="tx2"/>
                </a:solidFill>
                <a:latin typeface="微软雅黑" pitchFamily="34" charset="-122"/>
                <a:ea typeface="微软雅黑" pitchFamily="34" charset="-122"/>
              </a:rPr>
              <a:t>while</a:t>
            </a:r>
            <a:r>
              <a:rPr lang="zh-CN" altLang="en-US" sz="2100" dirty="0" smtClean="0">
                <a:solidFill>
                  <a:schemeClr val="tx2"/>
                </a:solidFill>
                <a:latin typeface="微软雅黑" pitchFamily="34" charset="-122"/>
                <a:ea typeface="微软雅黑" pitchFamily="34" charset="-122"/>
              </a:rPr>
              <a:t>语句的终止条件时，从位置</a:t>
            </a:r>
            <a:r>
              <a:rPr lang="en-US" altLang="zh-CN" sz="2100" dirty="0" smtClean="0">
                <a:solidFill>
                  <a:schemeClr val="tx2"/>
                </a:solidFill>
                <a:latin typeface="微软雅黑" pitchFamily="34" charset="-122"/>
                <a:ea typeface="微软雅黑" pitchFamily="34" charset="-122"/>
              </a:rPr>
              <a:t>1</a:t>
            </a:r>
            <a:r>
              <a:rPr lang="zh-CN" altLang="en-US" sz="2100" dirty="0" smtClean="0">
                <a:solidFill>
                  <a:schemeClr val="tx2"/>
                </a:solidFill>
                <a:latin typeface="微软雅黑" pitchFamily="34" charset="-122"/>
                <a:ea typeface="微软雅黑" pitchFamily="34" charset="-122"/>
              </a:rPr>
              <a:t>到</a:t>
            </a:r>
            <a:r>
              <a:rPr lang="en-US" altLang="zh-CN" sz="2100" dirty="0" smtClean="0">
                <a:solidFill>
                  <a:schemeClr val="tx2"/>
                </a:solidFill>
                <a:latin typeface="微软雅黑" pitchFamily="34" charset="-122"/>
                <a:ea typeface="微软雅黑" pitchFamily="34" charset="-122"/>
              </a:rPr>
              <a:t>N-1</a:t>
            </a:r>
            <a:r>
              <a:rPr lang="zh-CN" altLang="en-US" sz="2100" dirty="0" smtClean="0">
                <a:solidFill>
                  <a:schemeClr val="tx2"/>
                </a:solidFill>
                <a:latin typeface="微软雅黑" pitchFamily="34" charset="-122"/>
                <a:ea typeface="微软雅黑" pitchFamily="34" charset="-122"/>
              </a:rPr>
              <a:t>之间的项目都已经排好了序</a:t>
            </a:r>
            <a:endParaRPr lang="en-US" altLang="zh-CN" sz="2100" dirty="0" smtClean="0">
              <a:solidFill>
                <a:schemeClr val="tx2"/>
              </a:solidFill>
              <a:latin typeface="微软雅黑" pitchFamily="34" charset="-122"/>
              <a:ea typeface="微软雅黑" pitchFamily="34" charset="-122"/>
            </a:endParaRPr>
          </a:p>
          <a:p>
            <a:pPr marL="285750" indent="-285750">
              <a:lnSpc>
                <a:spcPct val="130000"/>
              </a:lnSpc>
              <a:spcBef>
                <a:spcPts val="1200"/>
              </a:spcBef>
              <a:buClr>
                <a:srgbClr val="DC241F"/>
              </a:buClr>
              <a:buFont typeface="Arial" pitchFamily="34" charset="0"/>
              <a:buChar char="–"/>
            </a:pPr>
            <a:r>
              <a:rPr lang="zh-CN" altLang="en-US" sz="2100" dirty="0" smtClean="0">
                <a:solidFill>
                  <a:schemeClr val="tx2"/>
                </a:solidFill>
                <a:latin typeface="微软雅黑" pitchFamily="34" charset="-122"/>
                <a:ea typeface="微软雅黑" pitchFamily="34" charset="-122"/>
              </a:rPr>
              <a:t>后置条件（结果）：完成全部项目的排序（即同时满足终止条件和循环不变式）</a:t>
            </a:r>
            <a:endParaRPr lang="en-US" altLang="zh-CN" sz="2100" dirty="0" smtClean="0">
              <a:solidFill>
                <a:schemeClr val="tx2"/>
              </a:solidFill>
              <a:latin typeface="微软雅黑" pitchFamily="34" charset="-122"/>
              <a:ea typeface="微软雅黑" pitchFamily="34" charset="-122"/>
            </a:endParaRPr>
          </a:p>
        </p:txBody>
      </p:sp>
      <p:sp>
        <p:nvSpPr>
          <p:cNvPr id="2" name="矩形 1"/>
          <p:cNvSpPr/>
          <p:nvPr/>
        </p:nvSpPr>
        <p:spPr>
          <a:xfrm>
            <a:off x="395288" y="5733256"/>
            <a:ext cx="8569200" cy="978729"/>
          </a:xfrm>
          <a:prstGeom prst="rect">
            <a:avLst/>
          </a:prstGeom>
        </p:spPr>
        <p:txBody>
          <a:bodyPr wrap="square">
            <a:spAutoFit/>
          </a:bodyPr>
          <a:lstStyle/>
          <a:p>
            <a:pPr>
              <a:lnSpc>
                <a:spcPct val="80000"/>
              </a:lnSpc>
            </a:pPr>
            <a:r>
              <a:rPr lang="zh-CN" altLang="en-US" dirty="0">
                <a:latin typeface="宋体" pitchFamily="2" charset="-122"/>
              </a:rPr>
              <a:t>参阅：何伟</a:t>
            </a:r>
            <a:r>
              <a:rPr lang="en-US" altLang="zh-CN" dirty="0">
                <a:latin typeface="宋体" pitchFamily="2" charset="-122"/>
              </a:rPr>
              <a:t>,</a:t>
            </a:r>
            <a:r>
              <a:rPr lang="zh-CN" altLang="en-US" dirty="0">
                <a:latin typeface="宋体" pitchFamily="2" charset="-122"/>
              </a:rPr>
              <a:t>樊磊</a:t>
            </a:r>
            <a:r>
              <a:rPr lang="en-US" altLang="zh-CN" dirty="0">
                <a:latin typeface="宋体" pitchFamily="2" charset="-122"/>
              </a:rPr>
              <a:t>. 《</a:t>
            </a:r>
            <a:r>
              <a:rPr lang="zh-CN" altLang="en-US" dirty="0">
                <a:latin typeface="宋体" pitchFamily="2" charset="-122"/>
              </a:rPr>
              <a:t>面向计算机科学的数理逻辑系统建模与推理</a:t>
            </a:r>
            <a:r>
              <a:rPr lang="en-US" altLang="zh-CN" dirty="0">
                <a:latin typeface="宋体" pitchFamily="2" charset="-122"/>
              </a:rPr>
              <a:t>》(</a:t>
            </a:r>
            <a:r>
              <a:rPr lang="zh-CN" altLang="en-US" dirty="0">
                <a:latin typeface="宋体" pitchFamily="2" charset="-122"/>
              </a:rPr>
              <a:t>原书</a:t>
            </a:r>
            <a:r>
              <a:rPr lang="en-US" altLang="zh-CN" dirty="0">
                <a:latin typeface="宋体" pitchFamily="2" charset="-122"/>
              </a:rPr>
              <a:t>2</a:t>
            </a:r>
            <a:r>
              <a:rPr lang="zh-CN" altLang="en-US" dirty="0">
                <a:latin typeface="宋体" pitchFamily="2" charset="-122"/>
              </a:rPr>
              <a:t>版</a:t>
            </a:r>
            <a:r>
              <a:rPr lang="en-US" altLang="zh-CN" dirty="0">
                <a:latin typeface="宋体" pitchFamily="2" charset="-122"/>
              </a:rPr>
              <a:t>),</a:t>
            </a:r>
            <a:r>
              <a:rPr lang="zh-CN" altLang="en-US" dirty="0">
                <a:latin typeface="宋体" pitchFamily="2" charset="-122"/>
              </a:rPr>
              <a:t>机械工业出版社</a:t>
            </a:r>
            <a:r>
              <a:rPr lang="en-US" altLang="zh-CN" dirty="0">
                <a:latin typeface="宋体" pitchFamily="2" charset="-122"/>
              </a:rPr>
              <a:t>, 2007 </a:t>
            </a:r>
            <a:r>
              <a:rPr lang="zh-CN" altLang="en-US" dirty="0">
                <a:latin typeface="宋体" pitchFamily="2" charset="-122"/>
              </a:rPr>
              <a:t>年</a:t>
            </a:r>
            <a:r>
              <a:rPr lang="en-US" altLang="zh-CN" dirty="0">
                <a:latin typeface="宋体" pitchFamily="2" charset="-122"/>
              </a:rPr>
              <a:t>7</a:t>
            </a:r>
            <a:r>
              <a:rPr lang="zh-CN" altLang="en-US" dirty="0">
                <a:latin typeface="宋体" pitchFamily="2" charset="-122"/>
              </a:rPr>
              <a:t>月</a:t>
            </a:r>
            <a:r>
              <a:rPr lang="en-US" altLang="zh-CN" dirty="0">
                <a:latin typeface="宋体" pitchFamily="2" charset="-122"/>
              </a:rPr>
              <a:t>. </a:t>
            </a:r>
            <a:r>
              <a:rPr lang="zh-CN" altLang="en-US" dirty="0">
                <a:latin typeface="宋体" pitchFamily="2" charset="-122"/>
              </a:rPr>
              <a:t>第四章 程序验证</a:t>
            </a:r>
          </a:p>
          <a:p>
            <a:pPr>
              <a:lnSpc>
                <a:spcPct val="80000"/>
              </a:lnSpc>
            </a:pPr>
            <a:r>
              <a:rPr lang="en-US" altLang="zh-CN" dirty="0">
                <a:latin typeface="Arial" charset="0"/>
              </a:rPr>
              <a:t>(</a:t>
            </a:r>
            <a:r>
              <a:rPr lang="zh-CN" altLang="en-US" dirty="0">
                <a:latin typeface="Arial" charset="0"/>
              </a:rPr>
              <a:t>德</a:t>
            </a:r>
            <a:r>
              <a:rPr lang="en-US" altLang="zh-CN" dirty="0">
                <a:latin typeface="Arial" charset="0"/>
              </a:rPr>
              <a:t>)Michael </a:t>
            </a:r>
            <a:r>
              <a:rPr lang="en-US" altLang="zh-CN" dirty="0" err="1">
                <a:latin typeface="Arial" charset="0"/>
              </a:rPr>
              <a:t>Huth</a:t>
            </a:r>
            <a:r>
              <a:rPr lang="en-US" altLang="zh-CN" dirty="0">
                <a:latin typeface="Arial" charset="0"/>
              </a:rPr>
              <a:t>   (</a:t>
            </a:r>
            <a:r>
              <a:rPr lang="zh-CN" altLang="en-US" dirty="0">
                <a:latin typeface="Arial" charset="0"/>
              </a:rPr>
              <a:t>英</a:t>
            </a:r>
            <a:r>
              <a:rPr lang="en-US" altLang="zh-CN" dirty="0">
                <a:latin typeface="Arial" charset="0"/>
              </a:rPr>
              <a:t>)Mark Ryan. Logic in Computer Science: Modelling and Reasoning about </a:t>
            </a:r>
            <a:r>
              <a:rPr lang="en-US" altLang="zh-CN" dirty="0" err="1">
                <a:latin typeface="Arial" charset="0"/>
              </a:rPr>
              <a:t>Systems,Second</a:t>
            </a:r>
            <a:r>
              <a:rPr lang="en-US" altLang="zh-CN" dirty="0">
                <a:latin typeface="Arial" charset="0"/>
              </a:rPr>
              <a:t> </a:t>
            </a:r>
            <a:r>
              <a:rPr lang="en-US" altLang="zh-CN" dirty="0" err="1">
                <a:latin typeface="Arial" charset="0"/>
              </a:rPr>
              <a:t>Editon</a:t>
            </a:r>
            <a:r>
              <a:rPr lang="en-US" altLang="zh-CN" dirty="0">
                <a:latin typeface="Arial" charset="0"/>
              </a:rPr>
              <a:t> , Cambridge University Press </a:t>
            </a:r>
            <a:endParaRPr lang="en-US" altLang="zh-CN"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heckerboard(across)">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67</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5.6 </a:t>
            </a:r>
            <a:r>
              <a:rPr lang="zh-CN" altLang="en-US" dirty="0" smtClean="0"/>
              <a:t>有效性和正确性</a:t>
            </a:r>
            <a:endParaRPr lang="zh-CN" altLang="en-US" dirty="0"/>
          </a:p>
        </p:txBody>
      </p:sp>
      <p:sp>
        <p:nvSpPr>
          <p:cNvPr id="14" name="内容占位符 2"/>
          <p:cNvSpPr>
            <a:spLocks noGrp="1"/>
          </p:cNvSpPr>
          <p:nvPr>
            <p:ph idx="1"/>
          </p:nvPr>
        </p:nvSpPr>
        <p:spPr>
          <a:xfrm>
            <a:off x="457200" y="1285860"/>
            <a:ext cx="8579296" cy="5455508"/>
          </a:xfrm>
        </p:spPr>
        <p:txBody>
          <a:bodyPr>
            <a:normAutofit lnSpcReduction="10000"/>
          </a:bodyPr>
          <a:lstStyle/>
          <a:p>
            <a:pPr>
              <a:lnSpc>
                <a:spcPct val="150000"/>
              </a:lnSpc>
              <a:buNone/>
            </a:pPr>
            <a:r>
              <a:rPr lang="zh-CN" altLang="en-US" b="1" dirty="0" smtClean="0">
                <a:solidFill>
                  <a:schemeClr val="tx2"/>
                </a:solidFill>
              </a:rPr>
              <a:t>三、问题思考</a:t>
            </a:r>
          </a:p>
          <a:p>
            <a:pPr marL="0" indent="0">
              <a:lnSpc>
                <a:spcPct val="130000"/>
              </a:lnSpc>
              <a:spcBef>
                <a:spcPts val="1200"/>
              </a:spcBef>
              <a:buNone/>
            </a:pPr>
            <a:r>
              <a:rPr lang="zh-CN" altLang="en-US" sz="2200" dirty="0" smtClean="0">
                <a:solidFill>
                  <a:srgbClr val="0000FF"/>
                </a:solidFill>
              </a:rPr>
              <a:t>（</a:t>
            </a:r>
            <a:r>
              <a:rPr lang="en-US" altLang="zh-CN" sz="2200" dirty="0" smtClean="0">
                <a:solidFill>
                  <a:srgbClr val="0000FF"/>
                </a:solidFill>
              </a:rPr>
              <a:t>1</a:t>
            </a:r>
            <a:r>
              <a:rPr lang="zh-CN" altLang="en-US" sz="2200" dirty="0" smtClean="0">
                <a:solidFill>
                  <a:srgbClr val="0000FF"/>
                </a:solidFill>
              </a:rPr>
              <a:t>）按有效性递减顺序排序：</a:t>
            </a:r>
            <a:r>
              <a:rPr lang="en-US" altLang="zh-CN" sz="2200" dirty="0" smtClean="0">
                <a:solidFill>
                  <a:srgbClr val="0000FF"/>
                </a:solidFill>
              </a:rPr>
              <a:t>Θ(n</a:t>
            </a:r>
            <a:r>
              <a:rPr lang="en-US" altLang="zh-CN" sz="2200" baseline="30000" dirty="0" smtClean="0">
                <a:solidFill>
                  <a:srgbClr val="0000FF"/>
                </a:solidFill>
              </a:rPr>
              <a:t>2</a:t>
            </a:r>
            <a:r>
              <a:rPr lang="en-US" altLang="zh-CN" sz="2200" dirty="0" smtClean="0">
                <a:solidFill>
                  <a:srgbClr val="0000FF"/>
                </a:solidFill>
              </a:rPr>
              <a:t>)</a:t>
            </a:r>
            <a:r>
              <a:rPr lang="zh-CN" altLang="en-US" sz="2200" dirty="0" smtClean="0">
                <a:solidFill>
                  <a:srgbClr val="0000FF"/>
                </a:solidFill>
              </a:rPr>
              <a:t>、</a:t>
            </a:r>
            <a:r>
              <a:rPr lang="en-US" altLang="zh-CN" sz="2200" dirty="0" smtClean="0">
                <a:solidFill>
                  <a:srgbClr val="0000FF"/>
                </a:solidFill>
              </a:rPr>
              <a:t>Θ(</a:t>
            </a:r>
            <a:r>
              <a:rPr lang="en-US" altLang="zh-CN" sz="2200" dirty="0" err="1" smtClean="0">
                <a:solidFill>
                  <a:srgbClr val="0000FF"/>
                </a:solidFill>
              </a:rPr>
              <a:t>lg</a:t>
            </a:r>
            <a:r>
              <a:rPr lang="en-US" altLang="zh-CN" sz="2200" dirty="0" smtClean="0">
                <a:solidFill>
                  <a:srgbClr val="0000FF"/>
                </a:solidFill>
              </a:rPr>
              <a:t> n)</a:t>
            </a:r>
            <a:r>
              <a:rPr lang="zh-CN" altLang="en-US" sz="2200" dirty="0" smtClean="0">
                <a:solidFill>
                  <a:srgbClr val="0000FF"/>
                </a:solidFill>
              </a:rPr>
              <a:t>、</a:t>
            </a:r>
            <a:r>
              <a:rPr lang="en-US" altLang="zh-CN" sz="2200" dirty="0" smtClean="0">
                <a:solidFill>
                  <a:srgbClr val="0000FF"/>
                </a:solidFill>
              </a:rPr>
              <a:t>Θ(n)</a:t>
            </a:r>
            <a:r>
              <a:rPr lang="zh-CN" altLang="en-US" sz="2200" dirty="0" smtClean="0">
                <a:solidFill>
                  <a:srgbClr val="0000FF"/>
                </a:solidFill>
              </a:rPr>
              <a:t>、</a:t>
            </a:r>
            <a:r>
              <a:rPr lang="en-US" altLang="zh-CN" sz="2200" dirty="0" smtClean="0">
                <a:solidFill>
                  <a:srgbClr val="0000FF"/>
                </a:solidFill>
              </a:rPr>
              <a:t>Θ(n</a:t>
            </a:r>
            <a:r>
              <a:rPr lang="en-US" altLang="zh-CN" sz="2200" baseline="30000" dirty="0" smtClean="0">
                <a:solidFill>
                  <a:srgbClr val="0000FF"/>
                </a:solidFill>
              </a:rPr>
              <a:t>3</a:t>
            </a:r>
            <a:r>
              <a:rPr lang="en-US" altLang="zh-CN" sz="2200" dirty="0" smtClean="0">
                <a:solidFill>
                  <a:srgbClr val="0000FF"/>
                </a:solidFill>
              </a:rPr>
              <a:t>)</a:t>
            </a:r>
          </a:p>
          <a:p>
            <a:pPr marL="0" indent="0">
              <a:lnSpc>
                <a:spcPct val="130000"/>
              </a:lnSpc>
              <a:spcBef>
                <a:spcPts val="1200"/>
              </a:spcBef>
              <a:buNone/>
            </a:pPr>
            <a:r>
              <a:rPr lang="zh-CN" altLang="en-US" sz="2200" dirty="0" smtClean="0">
                <a:solidFill>
                  <a:srgbClr val="0000FF"/>
                </a:solidFill>
              </a:rPr>
              <a:t>（</a:t>
            </a:r>
            <a:r>
              <a:rPr lang="en-US" altLang="zh-CN" sz="2200" dirty="0" smtClean="0">
                <a:solidFill>
                  <a:srgbClr val="0000FF"/>
                </a:solidFill>
              </a:rPr>
              <a:t>2</a:t>
            </a:r>
            <a:r>
              <a:rPr lang="zh-CN" altLang="en-US" sz="2200" dirty="0" smtClean="0">
                <a:solidFill>
                  <a:srgbClr val="0000FF"/>
                </a:solidFill>
              </a:rPr>
              <a:t>）</a:t>
            </a:r>
            <a:r>
              <a:rPr lang="zh-CN" altLang="en-US" sz="2200" smtClean="0">
                <a:solidFill>
                  <a:srgbClr val="0000FF"/>
                </a:solidFill>
              </a:rPr>
              <a:t>如前提条件为</a:t>
            </a:r>
            <a:r>
              <a:rPr lang="zh-CN" altLang="en-US" sz="2200" dirty="0" smtClean="0">
                <a:solidFill>
                  <a:srgbClr val="0000FF"/>
                </a:solidFill>
              </a:rPr>
              <a:t>：</a:t>
            </a:r>
            <a:r>
              <a:rPr lang="en-US" altLang="zh-CN" sz="2200" dirty="0" smtClean="0">
                <a:solidFill>
                  <a:srgbClr val="0000FF"/>
                </a:solidFill>
              </a:rPr>
              <a:t>N</a:t>
            </a:r>
            <a:r>
              <a:rPr lang="zh-CN" altLang="en-US" sz="2200" dirty="0" smtClean="0">
                <a:solidFill>
                  <a:srgbClr val="0000FF"/>
                </a:solidFill>
              </a:rPr>
              <a:t>是一个正整数，建立一个循环不变式，使得下面例程终止时，</a:t>
            </a:r>
            <a:r>
              <a:rPr lang="en-US" altLang="zh-CN" sz="2200" dirty="0" smtClean="0">
                <a:solidFill>
                  <a:srgbClr val="0000FF"/>
                </a:solidFill>
              </a:rPr>
              <a:t>Sum</a:t>
            </a:r>
            <a:r>
              <a:rPr lang="zh-CN" altLang="en-US" sz="2200" dirty="0" smtClean="0">
                <a:solidFill>
                  <a:srgbClr val="0000FF"/>
                </a:solidFill>
              </a:rPr>
              <a:t>被赋值为</a:t>
            </a:r>
            <a:r>
              <a:rPr lang="en-US" altLang="zh-CN" sz="2200" dirty="0" smtClean="0">
                <a:solidFill>
                  <a:srgbClr val="0000FF"/>
                </a:solidFill>
              </a:rPr>
              <a:t>0+1+2+…+N</a:t>
            </a:r>
            <a:r>
              <a:rPr lang="zh-CN" altLang="en-US" sz="2200" dirty="0" smtClean="0">
                <a:solidFill>
                  <a:srgbClr val="0000FF"/>
                </a:solidFill>
              </a:rPr>
              <a:t>。讨论该程序终止时的真正结果。</a:t>
            </a:r>
            <a:endParaRPr lang="en-US" altLang="zh-CN" sz="2200" dirty="0" smtClean="0">
              <a:solidFill>
                <a:srgbClr val="0000FF"/>
              </a:solidFill>
            </a:endParaRPr>
          </a:p>
          <a:p>
            <a:pPr marL="0" indent="0">
              <a:lnSpc>
                <a:spcPct val="130000"/>
              </a:lnSpc>
              <a:spcBef>
                <a:spcPts val="1200"/>
              </a:spcBef>
              <a:buNone/>
            </a:pPr>
            <a:r>
              <a:rPr lang="en-US" altLang="zh-CN" sz="2200" dirty="0" smtClean="0">
                <a:solidFill>
                  <a:srgbClr val="0000FF"/>
                </a:solidFill>
              </a:rPr>
              <a:t>	Sum=0;  K=0;</a:t>
            </a:r>
          </a:p>
          <a:p>
            <a:pPr marL="0" indent="0">
              <a:lnSpc>
                <a:spcPct val="130000"/>
              </a:lnSpc>
              <a:spcBef>
                <a:spcPts val="1200"/>
              </a:spcBef>
              <a:buNone/>
            </a:pPr>
            <a:r>
              <a:rPr lang="en-US" altLang="zh-CN" sz="2200" dirty="0" smtClean="0">
                <a:solidFill>
                  <a:srgbClr val="0000FF"/>
                </a:solidFill>
              </a:rPr>
              <a:t>	while</a:t>
            </a:r>
            <a:r>
              <a:rPr lang="zh-CN" altLang="en-US" sz="2200" dirty="0" smtClean="0">
                <a:solidFill>
                  <a:srgbClr val="0000FF"/>
                </a:solidFill>
              </a:rPr>
              <a:t>（</a:t>
            </a:r>
            <a:r>
              <a:rPr lang="en-US" altLang="zh-CN" sz="2200" dirty="0" smtClean="0">
                <a:solidFill>
                  <a:srgbClr val="0000FF"/>
                </a:solidFill>
              </a:rPr>
              <a:t>K&lt;N</a:t>
            </a:r>
            <a:r>
              <a:rPr lang="zh-CN" altLang="en-US" sz="2200" dirty="0" smtClean="0">
                <a:solidFill>
                  <a:srgbClr val="0000FF"/>
                </a:solidFill>
              </a:rPr>
              <a:t>）</a:t>
            </a:r>
            <a:r>
              <a:rPr lang="en-US" altLang="zh-CN" sz="2200" dirty="0" smtClean="0">
                <a:solidFill>
                  <a:srgbClr val="0000FF"/>
                </a:solidFill>
              </a:rPr>
              <a:t>do</a:t>
            </a:r>
          </a:p>
          <a:p>
            <a:pPr marL="0" indent="0">
              <a:lnSpc>
                <a:spcPct val="130000"/>
              </a:lnSpc>
              <a:spcBef>
                <a:spcPts val="1200"/>
              </a:spcBef>
              <a:buNone/>
            </a:pPr>
            <a:r>
              <a:rPr lang="en-US" altLang="zh-CN" sz="2200" dirty="0" smtClean="0">
                <a:solidFill>
                  <a:srgbClr val="0000FF"/>
                </a:solidFill>
              </a:rPr>
              <a:t>	    </a:t>
            </a:r>
            <a:r>
              <a:rPr lang="zh-CN" altLang="en-US" sz="2200" dirty="0" smtClean="0">
                <a:solidFill>
                  <a:srgbClr val="0000FF"/>
                </a:solidFill>
              </a:rPr>
              <a:t>（</a:t>
            </a:r>
            <a:r>
              <a:rPr lang="en-US" altLang="zh-CN" sz="2200" dirty="0" smtClean="0">
                <a:solidFill>
                  <a:srgbClr val="0000FF"/>
                </a:solidFill>
              </a:rPr>
              <a:t>K=K+1; Sum=</a:t>
            </a:r>
            <a:r>
              <a:rPr lang="en-US" altLang="zh-CN" sz="2200" dirty="0" err="1" smtClean="0">
                <a:solidFill>
                  <a:srgbClr val="0000FF"/>
                </a:solidFill>
              </a:rPr>
              <a:t>Sum+K</a:t>
            </a:r>
            <a:r>
              <a:rPr lang="zh-CN" altLang="en-US" sz="2200" dirty="0" smtClean="0">
                <a:solidFill>
                  <a:srgbClr val="0000FF"/>
                </a:solidFill>
              </a:rPr>
              <a:t>）</a:t>
            </a:r>
            <a:endParaRPr lang="en-US" altLang="zh-CN" sz="2200" dirty="0" smtClean="0">
              <a:solidFill>
                <a:srgbClr val="0000FF"/>
              </a:solidFill>
            </a:endParaRPr>
          </a:p>
          <a:p>
            <a:pPr marL="0" indent="0">
              <a:lnSpc>
                <a:spcPct val="130000"/>
              </a:lnSpc>
              <a:spcBef>
                <a:spcPts val="1200"/>
              </a:spcBef>
              <a:buNone/>
            </a:pPr>
            <a:r>
              <a:rPr lang="zh-CN" altLang="en-US" sz="2200" dirty="0" smtClean="0">
                <a:solidFill>
                  <a:srgbClr val="0000FF"/>
                </a:solidFill>
              </a:rPr>
              <a:t>（</a:t>
            </a:r>
            <a:r>
              <a:rPr lang="en-US" altLang="zh-CN" sz="2200" dirty="0" smtClean="0">
                <a:solidFill>
                  <a:srgbClr val="0000FF"/>
                </a:solidFill>
              </a:rPr>
              <a:t>3</a:t>
            </a:r>
            <a:r>
              <a:rPr lang="zh-CN" altLang="en-US" sz="2200" dirty="0" smtClean="0">
                <a:solidFill>
                  <a:srgbClr val="0000FF"/>
                </a:solidFill>
              </a:rPr>
              <a:t>）假设一个程序以及执行它的硬件都已被形式化地验证过是准确的，那么这样就能保证准确性吗？</a:t>
            </a:r>
            <a:endParaRPr lang="en-US" altLang="zh-CN" sz="2200" dirty="0" smtClean="0">
              <a:solidFill>
                <a:srgbClr val="0000FF"/>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Thinkpad\Desktop\孔.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6991"/>
            <a:ext cx="9170472" cy="5202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65381" y="2564904"/>
            <a:ext cx="2823882" cy="1323439"/>
          </a:xfrm>
          <a:prstGeom prst="rect">
            <a:avLst/>
          </a:prstGeom>
          <a:noFill/>
        </p:spPr>
        <p:txBody>
          <a:bodyPr wrap="square" rtlCol="0">
            <a:spAutoFit/>
          </a:bodyPr>
          <a:lstStyle/>
          <a:p>
            <a:r>
              <a:rPr lang="zh-CN" altLang="en-US" sz="8000" b="1" dirty="0" smtClean="0">
                <a:solidFill>
                  <a:schemeClr val="bg1"/>
                </a:solidFill>
                <a:latin typeface="黑体" pitchFamily="49" charset="-122"/>
                <a:ea typeface="黑体" pitchFamily="49" charset="-122"/>
              </a:rPr>
              <a:t>谢谢</a:t>
            </a:r>
            <a:endParaRPr lang="zh-CN" altLang="en-US" sz="8000" b="1" dirty="0">
              <a:solidFill>
                <a:schemeClr val="bg1"/>
              </a:solidFill>
              <a:latin typeface="黑体" pitchFamily="49" charset="-122"/>
              <a:ea typeface="黑体" pitchFamily="49" charset="-122"/>
            </a:endParaRPr>
          </a:p>
        </p:txBody>
      </p:sp>
      <p:pic>
        <p:nvPicPr>
          <p:cNvPr id="4"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7250" y="4797152"/>
            <a:ext cx="1479176" cy="147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6017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7</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zh-CN" altLang="en-US" dirty="0" smtClean="0"/>
              <a:t>目  录</a:t>
            </a:r>
            <a:endParaRPr lang="zh-CN" altLang="en-US" dirty="0"/>
          </a:p>
        </p:txBody>
      </p:sp>
      <p:sp>
        <p:nvSpPr>
          <p:cNvPr id="14" name="内容占位符 2"/>
          <p:cNvSpPr>
            <a:spLocks noGrp="1"/>
          </p:cNvSpPr>
          <p:nvPr>
            <p:ph idx="1"/>
          </p:nvPr>
        </p:nvSpPr>
        <p:spPr>
          <a:xfrm>
            <a:off x="2643174" y="1446217"/>
            <a:ext cx="4186238" cy="4840303"/>
          </a:xfrm>
        </p:spPr>
        <p:txBody>
          <a:bodyPr/>
          <a:lstStyle/>
          <a:p>
            <a:pPr>
              <a:lnSpc>
                <a:spcPct val="150000"/>
              </a:lnSpc>
            </a:pPr>
            <a:r>
              <a:rPr lang="en-US" altLang="zh-CN" b="1" dirty="0" smtClean="0"/>
              <a:t>5.1 </a:t>
            </a:r>
            <a:r>
              <a:rPr lang="zh-CN" altLang="en-US" b="1" dirty="0" smtClean="0"/>
              <a:t>算法的概念</a:t>
            </a:r>
          </a:p>
          <a:p>
            <a:pPr>
              <a:lnSpc>
                <a:spcPct val="150000"/>
              </a:lnSpc>
            </a:pPr>
            <a:r>
              <a:rPr lang="en-US" altLang="zh-CN" b="1" dirty="0" smtClean="0"/>
              <a:t>5.2 </a:t>
            </a:r>
            <a:r>
              <a:rPr lang="zh-CN" altLang="en-US" b="1" dirty="0" smtClean="0"/>
              <a:t>算法的表示</a:t>
            </a:r>
          </a:p>
          <a:p>
            <a:pPr>
              <a:lnSpc>
                <a:spcPct val="150000"/>
              </a:lnSpc>
            </a:pPr>
            <a:r>
              <a:rPr lang="en-US" altLang="zh-CN" b="1" dirty="0" smtClean="0"/>
              <a:t>5.3 </a:t>
            </a:r>
            <a:r>
              <a:rPr lang="zh-CN" altLang="en-US" b="1" dirty="0" smtClean="0"/>
              <a:t>算法的发现</a:t>
            </a:r>
          </a:p>
          <a:p>
            <a:pPr>
              <a:lnSpc>
                <a:spcPct val="150000"/>
              </a:lnSpc>
            </a:pPr>
            <a:r>
              <a:rPr lang="en-US" altLang="zh-CN" b="1" dirty="0" smtClean="0"/>
              <a:t>5.4 </a:t>
            </a:r>
            <a:r>
              <a:rPr lang="zh-CN" altLang="en-US" b="1" dirty="0" smtClean="0"/>
              <a:t>迭代结构</a:t>
            </a:r>
          </a:p>
          <a:p>
            <a:pPr>
              <a:lnSpc>
                <a:spcPct val="150000"/>
              </a:lnSpc>
            </a:pPr>
            <a:r>
              <a:rPr lang="en-US" altLang="zh-CN" b="1" dirty="0" smtClean="0"/>
              <a:t>5.5 </a:t>
            </a:r>
            <a:r>
              <a:rPr lang="zh-CN" altLang="en-US" b="1" dirty="0" smtClean="0"/>
              <a:t>递归结构</a:t>
            </a:r>
          </a:p>
          <a:p>
            <a:pPr>
              <a:lnSpc>
                <a:spcPct val="150000"/>
              </a:lnSpc>
            </a:pPr>
            <a:r>
              <a:rPr lang="en-US" altLang="zh-CN" b="1" dirty="0" smtClean="0"/>
              <a:t>5.6 </a:t>
            </a:r>
            <a:r>
              <a:rPr lang="zh-CN" altLang="en-US" b="1" dirty="0" smtClean="0"/>
              <a:t>有效性和正确性</a:t>
            </a:r>
            <a:endParaRPr lang="zh-CN" altLang="en-US"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8</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5.1 </a:t>
            </a:r>
            <a:r>
              <a:rPr lang="zh-CN" altLang="en-US" dirty="0" smtClean="0"/>
              <a:t>算法的概念</a:t>
            </a:r>
            <a:endParaRPr lang="zh-CN" altLang="en-US" dirty="0"/>
          </a:p>
        </p:txBody>
      </p:sp>
      <p:sp>
        <p:nvSpPr>
          <p:cNvPr id="14" name="内容占位符 2"/>
          <p:cNvSpPr>
            <a:spLocks noGrp="1"/>
          </p:cNvSpPr>
          <p:nvPr>
            <p:ph idx="1"/>
          </p:nvPr>
        </p:nvSpPr>
        <p:spPr>
          <a:xfrm>
            <a:off x="457200" y="1285860"/>
            <a:ext cx="8147248" cy="4840303"/>
          </a:xfrm>
        </p:spPr>
        <p:txBody>
          <a:bodyPr>
            <a:normAutofit lnSpcReduction="10000"/>
          </a:bodyPr>
          <a:lstStyle/>
          <a:p>
            <a:pPr>
              <a:lnSpc>
                <a:spcPct val="150000"/>
              </a:lnSpc>
              <a:buNone/>
            </a:pPr>
            <a:r>
              <a:rPr lang="zh-CN" altLang="en-US" b="1" dirty="0" smtClean="0">
                <a:solidFill>
                  <a:schemeClr val="tx2"/>
                </a:solidFill>
              </a:rPr>
              <a:t>一、通俗理解</a:t>
            </a:r>
            <a:endParaRPr lang="en-US" altLang="zh-CN" b="1" dirty="0" smtClean="0">
              <a:solidFill>
                <a:schemeClr val="tx2"/>
              </a:solidFill>
            </a:endParaRPr>
          </a:p>
          <a:p>
            <a:pPr lvl="1">
              <a:lnSpc>
                <a:spcPct val="130000"/>
              </a:lnSpc>
              <a:spcBef>
                <a:spcPts val="1200"/>
              </a:spcBef>
              <a:buNone/>
            </a:pPr>
            <a:r>
              <a:rPr lang="zh-CN" altLang="en-US" sz="3000" dirty="0" smtClean="0"/>
              <a:t>算法就是完成任务的步骤集</a:t>
            </a:r>
            <a:endParaRPr lang="en-US" altLang="zh-CN" sz="3000" dirty="0" smtClean="0"/>
          </a:p>
          <a:p>
            <a:pPr lvl="1" indent="-742950">
              <a:lnSpc>
                <a:spcPct val="130000"/>
              </a:lnSpc>
              <a:spcBef>
                <a:spcPts val="1200"/>
              </a:spcBef>
              <a:buNone/>
            </a:pPr>
            <a:r>
              <a:rPr lang="zh-CN" altLang="en-US" sz="3000" b="1" dirty="0" smtClean="0">
                <a:solidFill>
                  <a:srgbClr val="FF0000"/>
                </a:solidFill>
              </a:rPr>
              <a:t>（</a:t>
            </a:r>
            <a:r>
              <a:rPr lang="en-US" altLang="zh-CN" sz="3000" b="1" dirty="0" smtClean="0">
                <a:solidFill>
                  <a:srgbClr val="FF0000"/>
                </a:solidFill>
              </a:rPr>
              <a:t>1</a:t>
            </a:r>
            <a:r>
              <a:rPr lang="zh-CN" altLang="en-US" sz="3000" b="1" dirty="0" smtClean="0">
                <a:solidFill>
                  <a:srgbClr val="FF0000"/>
                </a:solidFill>
              </a:rPr>
              <a:t>）计算机中的例子：指令的处理过程</a:t>
            </a:r>
            <a:endParaRPr lang="en-US" altLang="zh-CN" sz="3000" b="1" dirty="0" smtClean="0">
              <a:solidFill>
                <a:srgbClr val="FF0000"/>
              </a:solidFill>
            </a:endParaRPr>
          </a:p>
          <a:p>
            <a:pPr lvl="1">
              <a:lnSpc>
                <a:spcPct val="130000"/>
              </a:lnSpc>
              <a:spcBef>
                <a:spcPts val="1200"/>
              </a:spcBef>
              <a:buNone/>
            </a:pPr>
            <a:r>
              <a:rPr lang="zh-CN" altLang="en-US" sz="3000" dirty="0" smtClean="0"/>
              <a:t>中央处理器顺序执行以下操作：</a:t>
            </a:r>
            <a:endParaRPr lang="en-US" altLang="zh-CN" sz="3000" dirty="0" smtClean="0"/>
          </a:p>
          <a:p>
            <a:pPr lvl="2">
              <a:lnSpc>
                <a:spcPct val="130000"/>
              </a:lnSpc>
              <a:spcBef>
                <a:spcPts val="1200"/>
              </a:spcBef>
            </a:pPr>
            <a:r>
              <a:rPr lang="zh-CN" altLang="en-US" sz="2600" dirty="0" smtClean="0"/>
              <a:t>取一条指令；</a:t>
            </a:r>
          </a:p>
          <a:p>
            <a:pPr lvl="2">
              <a:lnSpc>
                <a:spcPct val="130000"/>
              </a:lnSpc>
              <a:spcBef>
                <a:spcPts val="1200"/>
              </a:spcBef>
            </a:pPr>
            <a:r>
              <a:rPr lang="zh-CN" altLang="en-US" sz="2600" dirty="0" smtClean="0"/>
              <a:t>解码该指令；</a:t>
            </a:r>
          </a:p>
          <a:p>
            <a:pPr lvl="2">
              <a:lnSpc>
                <a:spcPct val="130000"/>
              </a:lnSpc>
              <a:spcBef>
                <a:spcPts val="1200"/>
              </a:spcBef>
            </a:pPr>
            <a:r>
              <a:rPr lang="zh-CN" altLang="en-US" sz="2600" dirty="0" smtClean="0"/>
              <a:t>执行该指令。</a:t>
            </a:r>
            <a:endParaRPr lang="zh-CN" altLang="en-US" sz="2600" dirty="0"/>
          </a:p>
        </p:txBody>
      </p:sp>
      <p:sp>
        <p:nvSpPr>
          <p:cNvPr id="5" name="内容占位符 2"/>
          <p:cNvSpPr txBox="1">
            <a:spLocks/>
          </p:cNvSpPr>
          <p:nvPr/>
        </p:nvSpPr>
        <p:spPr>
          <a:xfrm>
            <a:off x="467544" y="1268760"/>
            <a:ext cx="8136904" cy="4840303"/>
          </a:xfrm>
          <a:prstGeom prst="rect">
            <a:avLst/>
          </a:prstGeom>
          <a:solidFill>
            <a:schemeClr val="accent1">
              <a:lumMod val="20000"/>
              <a:lumOff val="80000"/>
            </a:schemeClr>
          </a:solidFill>
          <a:ln w="38100">
            <a:solidFill>
              <a:schemeClr val="accent1"/>
            </a:solidFill>
          </a:ln>
        </p:spPr>
        <p:txBody>
          <a:bodyPr vert="horz" lIns="91440" tIns="45720" rIns="91440" bIns="45720" rtlCol="0">
            <a:noAutofit/>
          </a:bodyPr>
          <a:lstStyle>
            <a:lvl1pPr marL="457200" indent="-457200" algn="l" defTabSz="914400" rtl="0" eaLnBrk="1" latinLnBrk="0" hangingPunct="1">
              <a:lnSpc>
                <a:spcPct val="120000"/>
              </a:lnSpc>
              <a:spcBef>
                <a:spcPct val="20000"/>
              </a:spcBef>
              <a:buClr>
                <a:srgbClr val="DC241F"/>
              </a:buClr>
              <a:buFont typeface="Wingdings" pitchFamily="2" charset="2"/>
              <a:buChar char=""/>
              <a:defRPr sz="28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120000"/>
              </a:lnSpc>
              <a:spcBef>
                <a:spcPct val="20000"/>
              </a:spcBef>
              <a:buClr>
                <a:srgbClr val="DC241F"/>
              </a:buClr>
              <a:buFont typeface="Wingdings" pitchFamily="2" charset="2"/>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120000"/>
              </a:lnSpc>
              <a:spcBef>
                <a:spcPct val="20000"/>
              </a:spcBef>
              <a:buClr>
                <a:srgbClr val="DC241F"/>
              </a:buClr>
              <a:buFont typeface="Wingdings" pitchFamily="2" charset="2"/>
              <a:buChar char="§"/>
              <a:defRPr sz="16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742950">
              <a:lnSpc>
                <a:spcPct val="140000"/>
              </a:lnSpc>
              <a:spcBef>
                <a:spcPts val="1200"/>
              </a:spcBef>
              <a:buFont typeface="Arial" pitchFamily="34" charset="0"/>
              <a:buNone/>
            </a:pPr>
            <a:r>
              <a:rPr lang="zh-CN" altLang="en-US" sz="2800" b="1" dirty="0" smtClean="0">
                <a:solidFill>
                  <a:srgbClr val="FF0000"/>
                </a:solidFill>
              </a:rPr>
              <a:t>（</a:t>
            </a:r>
            <a:r>
              <a:rPr lang="en-US" altLang="zh-CN" sz="2800" b="1" dirty="0" smtClean="0">
                <a:solidFill>
                  <a:srgbClr val="FF0000"/>
                </a:solidFill>
              </a:rPr>
              <a:t>2</a:t>
            </a:r>
            <a:r>
              <a:rPr lang="zh-CN" altLang="en-US" sz="2800" b="1" dirty="0" smtClean="0">
                <a:solidFill>
                  <a:srgbClr val="FF0000"/>
                </a:solidFill>
              </a:rPr>
              <a:t>）生活中的例子</a:t>
            </a:r>
            <a:endParaRPr lang="en-US" altLang="zh-CN" sz="2800" b="1" dirty="0" smtClean="0">
              <a:solidFill>
                <a:srgbClr val="FF0000"/>
              </a:solidFill>
            </a:endParaRPr>
          </a:p>
          <a:p>
            <a:pPr marL="452438" lvl="1" indent="4763">
              <a:lnSpc>
                <a:spcPct val="140000"/>
              </a:lnSpc>
              <a:spcBef>
                <a:spcPts val="1200"/>
              </a:spcBef>
              <a:buFont typeface="Arial" pitchFamily="34" charset="0"/>
              <a:buNone/>
            </a:pPr>
            <a:r>
              <a:rPr lang="zh-CN" altLang="en-US" sz="2800" dirty="0" smtClean="0"/>
              <a:t>剥豌豆壳。一篮子未剥皮的豌豆和一个空碗，只要篮子中还有豌豆就执行下列步骤：</a:t>
            </a:r>
            <a:endParaRPr lang="en-US" altLang="zh-CN" sz="2800" dirty="0" smtClean="0"/>
          </a:p>
          <a:p>
            <a:pPr lvl="2">
              <a:lnSpc>
                <a:spcPct val="140000"/>
              </a:lnSpc>
              <a:spcBef>
                <a:spcPts val="1200"/>
              </a:spcBef>
            </a:pPr>
            <a:r>
              <a:rPr lang="zh-CN" altLang="en-US" sz="2400" dirty="0" smtClean="0"/>
              <a:t>从篮子中拿出一个豌豆；</a:t>
            </a:r>
          </a:p>
          <a:p>
            <a:pPr lvl="2">
              <a:lnSpc>
                <a:spcPct val="140000"/>
              </a:lnSpc>
              <a:spcBef>
                <a:spcPts val="1200"/>
              </a:spcBef>
            </a:pPr>
            <a:r>
              <a:rPr lang="zh-CN" altLang="en-US" sz="2400" dirty="0" smtClean="0"/>
              <a:t>剥开豌豆的豆荚；</a:t>
            </a:r>
          </a:p>
          <a:p>
            <a:pPr lvl="2">
              <a:lnSpc>
                <a:spcPct val="140000"/>
              </a:lnSpc>
              <a:spcBef>
                <a:spcPts val="1200"/>
              </a:spcBef>
            </a:pPr>
            <a:r>
              <a:rPr lang="zh-CN" altLang="en-US" sz="2400" dirty="0" smtClean="0"/>
              <a:t>把剥落的豆子放到碗里面；</a:t>
            </a:r>
          </a:p>
          <a:p>
            <a:pPr lvl="2">
              <a:lnSpc>
                <a:spcPct val="140000"/>
              </a:lnSpc>
              <a:spcBef>
                <a:spcPts val="1200"/>
              </a:spcBef>
            </a:pPr>
            <a:r>
              <a:rPr lang="zh-CN" altLang="en-US" sz="2400" dirty="0" smtClean="0"/>
              <a:t>扔掉空豆荚。</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a:xfrm>
            <a:off x="8028384" y="6520259"/>
            <a:ext cx="1080120" cy="365125"/>
          </a:xfrm>
          <a:noFill/>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CN" sz="1800" dirty="0">
                <a:solidFill>
                  <a:srgbClr val="9A3416"/>
                </a:solidFill>
                <a:latin typeface="Arial Black" pitchFamily="34" charset="0"/>
              </a:rPr>
              <a:t>5</a:t>
            </a:r>
            <a:r>
              <a:rPr lang="en-US" altLang="zh-CN" sz="1800" dirty="0" smtClean="0">
                <a:solidFill>
                  <a:srgbClr val="9A3416"/>
                </a:solidFill>
                <a:latin typeface="Arial Black" pitchFamily="34" charset="0"/>
              </a:rPr>
              <a:t>-</a:t>
            </a:r>
            <a:fld id="{FE5486BA-3A9A-4CE2-AE94-1B5713800FEA}" type="slidenum">
              <a:rPr lang="en-US" altLang="zh-CN" sz="1800" smtClean="0">
                <a:solidFill>
                  <a:srgbClr val="9A3416"/>
                </a:solidFill>
                <a:latin typeface="Arial Black" pitchFamily="34" charset="0"/>
              </a:rPr>
              <a:pPr/>
              <a:t>9</a:t>
            </a:fld>
            <a:endParaRPr lang="en-US" altLang="zh-CN" sz="1800" dirty="0">
              <a:solidFill>
                <a:srgbClr val="9A3416"/>
              </a:solidFill>
              <a:latin typeface="Arial Black" pitchFamily="34" charset="0"/>
            </a:endParaRPr>
          </a:p>
        </p:txBody>
      </p:sp>
      <p:sp>
        <p:nvSpPr>
          <p:cNvPr id="12" name="标题 1"/>
          <p:cNvSpPr>
            <a:spLocks noGrp="1"/>
          </p:cNvSpPr>
          <p:nvPr>
            <p:ph type="title"/>
          </p:nvPr>
        </p:nvSpPr>
        <p:spPr>
          <a:xfrm>
            <a:off x="457200" y="546638"/>
            <a:ext cx="8219256" cy="596346"/>
          </a:xfrm>
        </p:spPr>
        <p:txBody>
          <a:bodyPr/>
          <a:lstStyle/>
          <a:p>
            <a:r>
              <a:rPr lang="en-US" altLang="zh-CN" dirty="0" smtClean="0"/>
              <a:t>5.1 </a:t>
            </a:r>
            <a:r>
              <a:rPr lang="zh-CN" altLang="en-US" dirty="0" smtClean="0"/>
              <a:t>算法的概念</a:t>
            </a:r>
            <a:endParaRPr lang="zh-CN" altLang="en-US" dirty="0"/>
          </a:p>
        </p:txBody>
      </p:sp>
      <p:sp>
        <p:nvSpPr>
          <p:cNvPr id="14" name="内容占位符 2"/>
          <p:cNvSpPr>
            <a:spLocks noGrp="1"/>
          </p:cNvSpPr>
          <p:nvPr>
            <p:ph idx="1"/>
          </p:nvPr>
        </p:nvSpPr>
        <p:spPr>
          <a:xfrm>
            <a:off x="457200" y="1285860"/>
            <a:ext cx="8229600" cy="4840303"/>
          </a:xfrm>
        </p:spPr>
        <p:txBody>
          <a:bodyPr/>
          <a:lstStyle/>
          <a:p>
            <a:pPr>
              <a:lnSpc>
                <a:spcPct val="150000"/>
              </a:lnSpc>
              <a:buNone/>
            </a:pPr>
            <a:r>
              <a:rPr lang="zh-CN" altLang="en-US" b="1" dirty="0" smtClean="0">
                <a:solidFill>
                  <a:schemeClr val="tx2"/>
                </a:solidFill>
              </a:rPr>
              <a:t>二、正式定义</a:t>
            </a:r>
            <a:r>
              <a:rPr lang="en-US" altLang="zh-CN" b="1" dirty="0" smtClean="0">
                <a:solidFill>
                  <a:schemeClr val="tx2"/>
                </a:solidFill>
              </a:rPr>
              <a:t>-</a:t>
            </a:r>
            <a:r>
              <a:rPr lang="zh-CN" altLang="en-US" b="1" dirty="0" smtClean="0">
                <a:solidFill>
                  <a:schemeClr val="tx2"/>
                </a:solidFill>
              </a:rPr>
              <a:t>算法的非形式化定义</a:t>
            </a:r>
            <a:endParaRPr lang="en-US" altLang="zh-CN" b="1" dirty="0" smtClean="0">
              <a:solidFill>
                <a:schemeClr val="tx2"/>
              </a:solidFill>
            </a:endParaRPr>
          </a:p>
          <a:p>
            <a:pPr lvl="1">
              <a:lnSpc>
                <a:spcPct val="150000"/>
              </a:lnSpc>
              <a:spcBef>
                <a:spcPts val="1200"/>
              </a:spcBef>
            </a:pPr>
            <a:r>
              <a:rPr lang="zh-CN" altLang="en-US" dirty="0" smtClean="0"/>
              <a:t>算法是定义一个</a:t>
            </a:r>
            <a:r>
              <a:rPr lang="zh-CN" altLang="en-US" b="1" dirty="0" smtClean="0">
                <a:solidFill>
                  <a:srgbClr val="FF0000"/>
                </a:solidFill>
              </a:rPr>
              <a:t>可终止过程</a:t>
            </a:r>
            <a:r>
              <a:rPr lang="zh-CN" altLang="en-US" dirty="0" smtClean="0"/>
              <a:t>的一组</a:t>
            </a:r>
            <a:r>
              <a:rPr lang="zh-CN" altLang="en-US" b="1" dirty="0" smtClean="0">
                <a:solidFill>
                  <a:srgbClr val="0000FF"/>
                </a:solidFill>
              </a:rPr>
              <a:t>有序的</a:t>
            </a:r>
            <a:r>
              <a:rPr lang="zh-CN" altLang="en-US" dirty="0" smtClean="0"/>
              <a:t>、</a:t>
            </a:r>
            <a:r>
              <a:rPr lang="zh-CN" altLang="en-US" b="1" dirty="0">
                <a:solidFill>
                  <a:srgbClr val="0000FF"/>
                </a:solidFill>
              </a:rPr>
              <a:t>无歧义的</a:t>
            </a:r>
            <a:r>
              <a:rPr lang="zh-CN" altLang="en-US" dirty="0" smtClean="0"/>
              <a:t>、</a:t>
            </a:r>
            <a:r>
              <a:rPr lang="zh-CN" altLang="en-US" b="1" dirty="0" smtClean="0">
                <a:solidFill>
                  <a:srgbClr val="0000FF"/>
                </a:solidFill>
              </a:rPr>
              <a:t>可执行的</a:t>
            </a:r>
            <a:r>
              <a:rPr lang="zh-CN" altLang="en-US" dirty="0" smtClean="0"/>
              <a:t>步骤的集合（</a:t>
            </a:r>
            <a:r>
              <a:rPr lang="en-US" altLang="zh-CN" dirty="0" smtClean="0"/>
              <a:t>An algorithm is an </a:t>
            </a:r>
            <a:r>
              <a:rPr lang="en-US" altLang="zh-CN" b="1" dirty="0" smtClean="0"/>
              <a:t>ordered </a:t>
            </a:r>
            <a:r>
              <a:rPr lang="en-US" altLang="zh-CN" dirty="0" smtClean="0"/>
              <a:t>set of </a:t>
            </a:r>
            <a:r>
              <a:rPr lang="en-US" altLang="zh-CN" b="1" dirty="0" smtClean="0"/>
              <a:t>unambiguous</a:t>
            </a:r>
            <a:r>
              <a:rPr lang="en-US" altLang="zh-CN" dirty="0" smtClean="0"/>
              <a:t>, </a:t>
            </a:r>
            <a:r>
              <a:rPr lang="en-US" altLang="zh-CN" b="1" dirty="0" smtClean="0"/>
              <a:t>executable</a:t>
            </a:r>
            <a:r>
              <a:rPr lang="en-US" altLang="zh-CN" dirty="0" smtClean="0"/>
              <a:t> steps that defines a </a:t>
            </a:r>
            <a:r>
              <a:rPr lang="en-US" altLang="zh-CN" b="1" dirty="0" smtClean="0"/>
              <a:t>terminating</a:t>
            </a:r>
            <a:r>
              <a:rPr lang="en-US" altLang="zh-CN" dirty="0" smtClean="0"/>
              <a:t> process</a:t>
            </a:r>
            <a:r>
              <a:rPr lang="zh-CN" altLang="en-US" dirty="0" smtClean="0"/>
              <a:t>）。</a:t>
            </a:r>
            <a:endParaRPr lang="en-US" altLang="zh-CN" dirty="0" smtClean="0"/>
          </a:p>
          <a:p>
            <a:pPr lvl="1">
              <a:lnSpc>
                <a:spcPct val="150000"/>
              </a:lnSpc>
              <a:spcBef>
                <a:spcPts val="1200"/>
              </a:spcBef>
            </a:pPr>
            <a:r>
              <a:rPr lang="zh-CN" altLang="en-US" dirty="0" smtClean="0"/>
              <a:t>算法是一组</a:t>
            </a:r>
            <a:r>
              <a:rPr lang="zh-CN" altLang="en-US" b="1" dirty="0">
                <a:solidFill>
                  <a:srgbClr val="0000FF"/>
                </a:solidFill>
              </a:rPr>
              <a:t>合适操作</a:t>
            </a:r>
            <a:r>
              <a:rPr lang="zh-CN" altLang="en-US" dirty="0" smtClean="0"/>
              <a:t>的</a:t>
            </a:r>
            <a:r>
              <a:rPr lang="zh-CN" altLang="en-US" b="1" dirty="0" smtClean="0">
                <a:solidFill>
                  <a:srgbClr val="FF0000"/>
                </a:solidFill>
              </a:rPr>
              <a:t>有穷</a:t>
            </a:r>
            <a:r>
              <a:rPr lang="zh-CN" altLang="en-US" dirty="0" smtClean="0"/>
              <a:t>集合。</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4070</TotalTime>
  <Words>3220</Words>
  <Application>Microsoft Office PowerPoint</Application>
  <PresentationFormat>全屏显示(4:3)</PresentationFormat>
  <Paragraphs>442</Paragraphs>
  <Slides>68</Slides>
  <Notes>3</Notes>
  <HiddenSlides>0</HiddenSlides>
  <MMClips>0</MMClips>
  <ScaleCrop>false</ScaleCrop>
  <HeadingPairs>
    <vt:vector size="4" baseType="variant">
      <vt:variant>
        <vt:lpstr>主题</vt:lpstr>
      </vt:variant>
      <vt:variant>
        <vt:i4>3</vt:i4>
      </vt:variant>
      <vt:variant>
        <vt:lpstr>幻灯片标题</vt:lpstr>
      </vt:variant>
      <vt:variant>
        <vt:i4>68</vt:i4>
      </vt:variant>
    </vt:vector>
  </HeadingPairs>
  <TitlesOfParts>
    <vt:vector size="71" baseType="lpstr">
      <vt:lpstr>1_自定义设计方案</vt:lpstr>
      <vt:lpstr>自定义设计方案</vt:lpstr>
      <vt:lpstr>2_自定义设计方案</vt:lpstr>
      <vt:lpstr>PowerPoint 演示文稿</vt:lpstr>
      <vt:lpstr>PowerPoint 演示文稿</vt:lpstr>
      <vt:lpstr>PowerPoint 演示文稿</vt:lpstr>
      <vt:lpstr>“Algorithm”词语溯源（来源：互联网）</vt:lpstr>
      <vt:lpstr>“Algorithm”词语溯源（来源：互联网）</vt:lpstr>
      <vt:lpstr>算法研究的范畴</vt:lpstr>
      <vt:lpstr>目  录</vt:lpstr>
      <vt:lpstr>5.1 算法的概念</vt:lpstr>
      <vt:lpstr>5.1 算法的概念</vt:lpstr>
      <vt:lpstr>5.1 算法的概念</vt:lpstr>
      <vt:lpstr>5.1 算法的概念</vt:lpstr>
      <vt:lpstr>5.1 算法的概念</vt:lpstr>
      <vt:lpstr>5.1 算法的概念</vt:lpstr>
      <vt:lpstr>5.1 算法的概念</vt:lpstr>
      <vt:lpstr>5.1 算法的概念</vt:lpstr>
      <vt:lpstr>5.2 算法的表示</vt:lpstr>
      <vt:lpstr>5.2 算法的表示</vt:lpstr>
      <vt:lpstr>5.2 算法的表示</vt:lpstr>
      <vt:lpstr>5.2 算法的表示</vt:lpstr>
      <vt:lpstr>5.2 算法的表示</vt:lpstr>
      <vt:lpstr>5.2 算法的表示</vt:lpstr>
      <vt:lpstr>5.2 算法的表示</vt:lpstr>
      <vt:lpstr>5.2 算法的表示</vt:lpstr>
      <vt:lpstr>5.2 算法的表示</vt:lpstr>
      <vt:lpstr>5.2 算法的表示</vt:lpstr>
      <vt:lpstr>5.2 算法的表示</vt:lpstr>
      <vt:lpstr>5.2 算法的表示</vt:lpstr>
      <vt:lpstr>5.2 算法的表示</vt:lpstr>
      <vt:lpstr>5.3 算法的发现</vt:lpstr>
      <vt:lpstr>5.3 算法的发现</vt:lpstr>
      <vt:lpstr>5.3 算法的发现</vt:lpstr>
      <vt:lpstr>5.3 算法的发现</vt:lpstr>
      <vt:lpstr>5.3 算法的发现</vt:lpstr>
      <vt:lpstr>5.3 算法的发现</vt:lpstr>
      <vt:lpstr>5.3 算法的发现</vt:lpstr>
      <vt:lpstr>5.3 算法的发现</vt:lpstr>
      <vt:lpstr>5.3 算法的发现</vt:lpstr>
      <vt:lpstr>5.3 算法的发现</vt:lpstr>
      <vt:lpstr>5.3 算法的发现</vt:lpstr>
      <vt:lpstr>5.4 迭代结构</vt:lpstr>
      <vt:lpstr>5.4 迭代结构</vt:lpstr>
      <vt:lpstr>5.4 迭代结构</vt:lpstr>
      <vt:lpstr>5.4 迭代结构</vt:lpstr>
      <vt:lpstr>5.4 迭代结构</vt:lpstr>
      <vt:lpstr>5.4 迭代结构</vt:lpstr>
      <vt:lpstr>5.4 迭代结构</vt:lpstr>
      <vt:lpstr>5.4 迭代结构</vt:lpstr>
      <vt:lpstr>5.4 迭代结构</vt:lpstr>
      <vt:lpstr>5.5 递归结构</vt:lpstr>
      <vt:lpstr>5.5 递归结构</vt:lpstr>
      <vt:lpstr>5.5 递归结构</vt:lpstr>
      <vt:lpstr>5.5 递归结构</vt:lpstr>
      <vt:lpstr>5.5 递归结构</vt:lpstr>
      <vt:lpstr>5.5 递归结构</vt:lpstr>
      <vt:lpstr>5.6 有效性和正确性</vt:lpstr>
      <vt:lpstr>5.6 有效性和正确性</vt:lpstr>
      <vt:lpstr>5.6 有效性和正确性</vt:lpstr>
      <vt:lpstr>5.6 有效性和正确性</vt:lpstr>
      <vt:lpstr>5.6 有效性和正确性</vt:lpstr>
      <vt:lpstr>5.6 有效性和正确性</vt:lpstr>
      <vt:lpstr>5.6 有效性和正确性</vt:lpstr>
      <vt:lpstr>5.6 有效性和正确性</vt:lpstr>
      <vt:lpstr>5.6 有效性和正确性</vt:lpstr>
      <vt:lpstr>5.6 有效性和正确性</vt:lpstr>
      <vt:lpstr>5.6 有效性和正确性</vt:lpstr>
      <vt:lpstr>5.6 有效性和正确性</vt:lpstr>
      <vt:lpstr>5.6 有效性和正确性</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XiaYe</dc:creator>
  <cp:lastModifiedBy>sunbo</cp:lastModifiedBy>
  <cp:revision>413</cp:revision>
  <dcterms:created xsi:type="dcterms:W3CDTF">2015-12-05T03:32:10Z</dcterms:created>
  <dcterms:modified xsi:type="dcterms:W3CDTF">2016-06-01T07:56:05Z</dcterms:modified>
</cp:coreProperties>
</file>